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62" r:id="rId1"/>
  </p:sldMasterIdLst>
  <p:notesMasterIdLst>
    <p:notesMasterId r:id="rId12"/>
  </p:notesMasterIdLst>
  <p:handoutMasterIdLst>
    <p:handoutMasterId r:id="rId13"/>
  </p:handoutMasterIdLst>
  <p:sldIdLst>
    <p:sldId id="267" r:id="rId2"/>
    <p:sldId id="268" r:id="rId3"/>
    <p:sldId id="269" r:id="rId4"/>
    <p:sldId id="272" r:id="rId5"/>
    <p:sldId id="260" r:id="rId6"/>
    <p:sldId id="275" r:id="rId7"/>
    <p:sldId id="259" r:id="rId8"/>
    <p:sldId id="273" r:id="rId9"/>
    <p:sldId id="271" r:id="rId10"/>
    <p:sldId id="270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ebyeol Yu" initials="SY" lastIdx="1" clrIdx="0"/>
  <p:cmAuthor id="2" name="민현식" initials="민" lastIdx="1" clrIdx="1"/>
  <p:cmAuthor id="3" name="Daniel" initials="D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A305"/>
    <a:srgbClr val="FCB83E"/>
    <a:srgbClr val="113947"/>
    <a:srgbClr val="FDD387"/>
    <a:srgbClr val="FFFCF3"/>
    <a:srgbClr val="FFC000"/>
    <a:srgbClr val="FFF9E7"/>
    <a:srgbClr val="FFF5D5"/>
    <a:srgbClr val="FFEE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5320" autoAdjust="0"/>
  </p:normalViewPr>
  <p:slideViewPr>
    <p:cSldViewPr snapToGrid="0">
      <p:cViewPr varScale="1">
        <p:scale>
          <a:sx n="73" d="100"/>
          <a:sy n="73" d="100"/>
        </p:scale>
        <p:origin x="90" y="28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3115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70C8B9C3-BC05-424C-B054-453EEF81B6D1}" type="datetime1">
              <a:rPr lang="ko-KR" altLang="en-US"/>
              <a:pPr lvl="0">
                <a:defRPr/>
              </a:pPr>
              <a:t>2023-07-27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BC762A82-7A5F-48B4-AD05-F5B30AAE5EF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3AA8417-1E67-4BD6-B6EF-89A3796D8793}" type="datetime1">
              <a:rPr lang="ko-KR" altLang="en-US"/>
              <a:pPr lvl="0">
                <a:defRPr/>
              </a:pPr>
              <a:t>2023-07-27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AE28A3D6-A7C1-43DC-A859-492AA53359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1463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E9AC5-0A42-48EE-97A7-5BB7195DA76D}" type="datetime1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7456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776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02A4E-7A2B-4095-8E0F-C32C212E08FB}" type="datetime1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AF3D98C-A3AF-437E-9A1D-E87398C18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507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6045B-1BC1-4BD0-83FD-1BA3D8CFDA63}" type="datetime1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6082967-2CC9-4712-97D8-77EF5A28A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356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D520A-A21B-4201-BAE1-0557F773FC8F}" type="datetime1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98D875F-8680-44BE-81B9-5E78AA1B7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786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45F60-033A-4022-9B20-692797884F0A}" type="datetime1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FD3A015-8DC2-4C5A-B23A-74021B2DB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68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70318-05FA-4B09-B4CE-8DCC604F73EA}" type="datetime1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A9C7C82-194A-4FF9-8924-5C9D159D3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29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C79B1-7704-4589-8DC7-C47E564A6BB2}" type="datetime1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AA8DE62-A1C8-4800-8DBC-9144C941B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253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A3CE7-C7B3-4E2C-B17D-6E3CE491DBD3}" type="datetime1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53179-3B86-4AB7-A0F1-BBCC0323E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396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19FA3-412A-4491-87E0-A1AC65D65950}" type="datetime1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AF17A12-9C81-480F-B5A8-19D046FC4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648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B51B-DAF2-4495-946A-86BC9BD46F84}" type="datetime1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26B2547-566B-4EC8-918A-3E573594E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135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213FF-0B8B-4ACA-A732-F314F20841F0}" type="datetime1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758FC8D-27FF-423A-AC53-B371D6897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757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C6AD72-F478-4986-B809-060A9EDA7CD9}" type="datetime1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889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FDA48302-9001-4F1D-A9FF-D49C6840D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136" y="548680"/>
            <a:ext cx="7464152" cy="2376264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4400" b="1">
                <a:solidFill>
                  <a:srgbClr val="FBA305"/>
                </a:solidFill>
                <a:latin typeface="+mj-ea"/>
              </a:rPr>
              <a:t>은행 입</a:t>
            </a:r>
            <a:r>
              <a:rPr lang="en-US" altLang="ko-KR" sz="4400" b="1">
                <a:solidFill>
                  <a:srgbClr val="FBA305"/>
                </a:solidFill>
                <a:latin typeface="+mj-ea"/>
              </a:rPr>
              <a:t>·</a:t>
            </a:r>
            <a:r>
              <a:rPr lang="ko-KR" altLang="en-US" sz="4400" b="1">
                <a:solidFill>
                  <a:srgbClr val="FBA305"/>
                </a:solidFill>
                <a:latin typeface="+mj-ea"/>
              </a:rPr>
              <a:t>출금 </a:t>
            </a:r>
            <a:r>
              <a:rPr lang="ko-KR" altLang="en-US" sz="4400" b="1">
                <a:solidFill>
                  <a:srgbClr val="113947"/>
                </a:solidFill>
                <a:latin typeface="+mj-ea"/>
              </a:rPr>
              <a:t>관리를 위한 </a:t>
            </a:r>
            <a:br>
              <a:rPr lang="en-US" altLang="ko-KR" sz="4400" b="1">
                <a:solidFill>
                  <a:srgbClr val="113947"/>
                </a:solidFill>
                <a:latin typeface="+mj-ea"/>
              </a:rPr>
            </a:br>
            <a:r>
              <a:rPr lang="en-US" altLang="ko-KR" sz="4400" b="1">
                <a:solidFill>
                  <a:srgbClr val="113947"/>
                </a:solidFill>
                <a:latin typeface="+mj-ea"/>
              </a:rPr>
              <a:t>JAVA</a:t>
            </a:r>
            <a:r>
              <a:rPr lang="ko-KR" altLang="en-US" sz="4400" b="1">
                <a:solidFill>
                  <a:srgbClr val="113947"/>
                </a:solidFill>
                <a:latin typeface="+mj-ea"/>
              </a:rPr>
              <a:t> </a:t>
            </a:r>
            <a:r>
              <a:rPr lang="ko-KR" altLang="en-US" sz="4400" b="1">
                <a:solidFill>
                  <a:srgbClr val="FFC000"/>
                </a:solidFill>
                <a:latin typeface="+mj-ea"/>
              </a:rPr>
              <a:t>프로그램 개발</a:t>
            </a:r>
            <a:endParaRPr lang="ko-KR" altLang="en-US" sz="4400" b="1">
              <a:solidFill>
                <a:srgbClr val="113947"/>
              </a:solidFill>
              <a:latin typeface="+mj-ea"/>
            </a:endParaRP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4FCF316B-45BD-48DB-8C5D-D6A4C0093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2437" y="3719662"/>
            <a:ext cx="9144000" cy="1358292"/>
          </a:xfrm>
        </p:spPr>
        <p:txBody>
          <a:bodyPr>
            <a:normAutofit fontScale="92500" lnSpcReduction="10000"/>
          </a:bodyPr>
          <a:lstStyle/>
          <a:p>
            <a:pPr lvl="0" algn="l">
              <a:lnSpc>
                <a:spcPct val="150000"/>
              </a:lnSpc>
              <a:defRPr/>
            </a:pPr>
            <a:r>
              <a:rPr lang="en-US" altLang="ko-KR" sz="3800" b="1">
                <a:solidFill>
                  <a:srgbClr val="113947"/>
                </a:solidFill>
                <a:latin typeface="+mj-ea"/>
                <a:ea typeface="+mj-ea"/>
              </a:rPr>
              <a:t>1</a:t>
            </a:r>
            <a:r>
              <a:rPr lang="ko-KR" altLang="en-US" sz="3800" b="1">
                <a:solidFill>
                  <a:srgbClr val="113947"/>
                </a:solidFill>
              </a:rPr>
              <a:t>팀</a:t>
            </a:r>
          </a:p>
          <a:p>
            <a:pPr lvl="0" algn="l">
              <a:lnSpc>
                <a:spcPct val="150000"/>
              </a:lnSpc>
              <a:defRPr/>
            </a:pPr>
            <a:r>
              <a:rPr lang="ko-KR" altLang="en-US" sz="1900" b="1">
                <a:solidFill>
                  <a:srgbClr val="113947"/>
                </a:solidFill>
              </a:rPr>
              <a:t>백동민</a:t>
            </a:r>
            <a:r>
              <a:rPr lang="en-US" altLang="ko-KR" sz="1900" b="1">
                <a:solidFill>
                  <a:srgbClr val="113947"/>
                </a:solidFill>
              </a:rPr>
              <a:t>, </a:t>
            </a:r>
            <a:r>
              <a:rPr lang="ko-KR" altLang="en-US" sz="1900" b="1">
                <a:solidFill>
                  <a:srgbClr val="113947"/>
                </a:solidFill>
              </a:rPr>
              <a:t>김용욱</a:t>
            </a:r>
            <a:r>
              <a:rPr lang="en-US" altLang="ko-KR" sz="1900" b="1">
                <a:solidFill>
                  <a:srgbClr val="113947"/>
                </a:solidFill>
              </a:rPr>
              <a:t>, </a:t>
            </a:r>
            <a:r>
              <a:rPr lang="ko-KR" altLang="en-US" sz="1900" b="1">
                <a:solidFill>
                  <a:srgbClr val="113947"/>
                </a:solidFill>
              </a:rPr>
              <a:t>김종연</a:t>
            </a:r>
            <a:r>
              <a:rPr lang="en-US" altLang="ko-KR" sz="1900" b="1">
                <a:solidFill>
                  <a:srgbClr val="113947"/>
                </a:solidFill>
              </a:rPr>
              <a:t>, </a:t>
            </a:r>
            <a:r>
              <a:rPr lang="ko-KR" altLang="en-US" sz="1900" b="1">
                <a:solidFill>
                  <a:srgbClr val="113947"/>
                </a:solidFill>
              </a:rPr>
              <a:t>봉세연</a:t>
            </a:r>
            <a:r>
              <a:rPr lang="en-US" altLang="ko-KR" sz="1900" b="1">
                <a:solidFill>
                  <a:srgbClr val="113947"/>
                </a:solidFill>
              </a:rPr>
              <a:t>, </a:t>
            </a:r>
            <a:r>
              <a:rPr lang="ko-KR" altLang="en-US" sz="1900" b="1">
                <a:solidFill>
                  <a:srgbClr val="113947"/>
                </a:solidFill>
              </a:rPr>
              <a:t>이규복</a:t>
            </a:r>
            <a:r>
              <a:rPr lang="en-US" altLang="ko-KR" sz="1900" b="1">
                <a:solidFill>
                  <a:srgbClr val="113947"/>
                </a:solidFill>
              </a:rPr>
              <a:t>, </a:t>
            </a:r>
            <a:r>
              <a:rPr lang="ko-KR" altLang="en-US" sz="1900" b="1">
                <a:solidFill>
                  <a:srgbClr val="113947"/>
                </a:solidFill>
              </a:rPr>
              <a:t>홍지희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9A1A74-60DD-43DB-9364-A8E1465E125F}"/>
              </a:ext>
            </a:extLst>
          </p:cNvPr>
          <p:cNvSpPr/>
          <p:nvPr/>
        </p:nvSpPr>
        <p:spPr>
          <a:xfrm>
            <a:off x="335360" y="2921896"/>
            <a:ext cx="1110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113947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ver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113947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1.0.0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F3E372-6575-4436-95A1-528CE11ADF5D}"/>
              </a:ext>
            </a:extLst>
          </p:cNvPr>
          <p:cNvSpPr/>
          <p:nvPr/>
        </p:nvSpPr>
        <p:spPr>
          <a:xfrm>
            <a:off x="339726" y="620688"/>
            <a:ext cx="4604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2800"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자바 기반 빅데이터 시각화 개발자 양성과정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1B6FA5D-5CE4-4CD9-A17A-00A40AE3F75E}"/>
              </a:ext>
            </a:extLst>
          </p:cNvPr>
          <p:cNvCxnSpPr>
            <a:cxnSpLocks/>
          </p:cNvCxnSpPr>
          <p:nvPr/>
        </p:nvCxnSpPr>
        <p:spPr>
          <a:xfrm>
            <a:off x="335360" y="3284984"/>
            <a:ext cx="1110432" cy="0"/>
          </a:xfrm>
          <a:prstGeom prst="line">
            <a:avLst/>
          </a:prstGeom>
          <a:ln w="38100">
            <a:solidFill>
              <a:srgbClr val="1139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429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B402E5C-65C6-4CED-8FBA-A36879769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152" y="2087160"/>
            <a:ext cx="1461052" cy="616227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8FE6B8E-C71E-4B0D-8C4D-100A762E2662}"/>
              </a:ext>
            </a:extLst>
          </p:cNvPr>
          <p:cNvSpPr/>
          <p:nvPr/>
        </p:nvSpPr>
        <p:spPr>
          <a:xfrm>
            <a:off x="3935760" y="2636912"/>
            <a:ext cx="4320480" cy="144016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1139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>
                <a:ln>
                  <a:noFill/>
                </a:ln>
                <a:solidFill>
                  <a:srgbClr val="1139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Thank you</a:t>
            </a:r>
            <a:endParaRPr kumimoji="0" lang="ko-KR" altLang="en-US" sz="5400" b="0" i="0" u="none" strike="noStrike" kern="1200" cap="none" spc="0" normalizeH="0" baseline="0" noProof="0">
              <a:ln>
                <a:noFill/>
              </a:ln>
              <a:solidFill>
                <a:srgbClr val="113947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107DA3-D637-4DC6-A76D-04004844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4D42-67B2-4D3E-B9DF-1C7EE5796DF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738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FAAAC42B-69A4-47A9-9478-4C129A39DA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471394"/>
              </p:ext>
            </p:extLst>
          </p:nvPr>
        </p:nvGraphicFramePr>
        <p:xfrm>
          <a:off x="528448" y="1124744"/>
          <a:ext cx="11135104" cy="5009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560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18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18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18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18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9431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No.</a:t>
                      </a:r>
                      <a:endParaRPr lang="ko-KR" altLang="en-US" sz="14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7000">
                          <a:srgbClr val="113947"/>
                        </a:gs>
                        <a:gs pos="97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변경 내역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7000">
                          <a:srgbClr val="113947"/>
                        </a:gs>
                        <a:gs pos="97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작성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검토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431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일자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4000">
                          <a:srgbClr val="113947"/>
                        </a:gs>
                        <a:gs pos="94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4000">
                          <a:srgbClr val="113947"/>
                        </a:gs>
                        <a:gs pos="94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일자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4000">
                          <a:srgbClr val="113947"/>
                        </a:gs>
                        <a:gs pos="94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담당자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4000">
                          <a:srgbClr val="113947"/>
                        </a:gs>
                        <a:gs pos="94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초안 작성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ver</a:t>
                      </a:r>
                      <a:r>
                        <a:rPr lang="en-US" altLang="ko-KR" sz="1400" b="1" baseline="0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0.9.0)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2023.07.03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팀 전원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2023.07.03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이진영 교수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차 수정 보완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ver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0.9.1)</a:t>
                      </a:r>
                    </a:p>
                    <a:p>
                      <a:pPr marL="171450" marR="0" indent="-17145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Char char="-"/>
                        <a:defRPr/>
                      </a:pPr>
                      <a:r>
                        <a:rPr lang="ko-KR" altLang="en-US" sz="105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요구사항 목록 추가 및 수정</a:t>
                      </a:r>
                      <a:r>
                        <a:rPr lang="en-US" altLang="ko-KR" sz="105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정보구조도 및 흐름도 추가 및 수정</a:t>
                      </a:r>
                      <a:r>
                        <a:rPr lang="en-US" altLang="ko-KR" sz="105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5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   </a:t>
                      </a:r>
                      <a:r>
                        <a:rPr lang="ko-KR" altLang="en-US" sz="105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기능정의 목록 중요도 추가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2023.07.05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팀 전원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2023.07.05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이진영 교수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차 수정 보완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ver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0.9.2)</a:t>
                      </a:r>
                    </a:p>
                    <a:p>
                      <a:pPr marL="171450" marR="0" indent="-17145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Char char="-"/>
                        <a:defRPr/>
                      </a:pPr>
                      <a:r>
                        <a:rPr lang="ko-KR" altLang="en-US" sz="105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기능 정의서와 명칭 통일</a:t>
                      </a:r>
                      <a:r>
                        <a:rPr lang="en-US" altLang="ko-KR" sz="105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, IA, </a:t>
                      </a:r>
                      <a:r>
                        <a:rPr lang="ko-KR" altLang="en-US" sz="105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흐름도 변경</a:t>
                      </a:r>
                      <a:endParaRPr lang="en-US" altLang="ko-KR" sz="105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5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   </a:t>
                      </a:r>
                      <a:r>
                        <a:rPr lang="ko-KR" altLang="en-US" sz="105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목록 </a:t>
                      </a:r>
                      <a:r>
                        <a:rPr lang="en-US" altLang="ko-KR" sz="105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05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시스템 내용 정리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2023.07.06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팀 전원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2023.07.06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이진영 교수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최종안 작성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ver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1.0.0)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effectLst/>
                        </a:rPr>
                        <a:t> 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2023.07.14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팀 전원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2023.07.14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이진영 교수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B955B87B-82A0-4B64-8682-BED0D98E046E}"/>
              </a:ext>
            </a:extLst>
          </p:cNvPr>
          <p:cNvSpPr/>
          <p:nvPr/>
        </p:nvSpPr>
        <p:spPr>
          <a:xfrm>
            <a:off x="520076" y="718162"/>
            <a:ext cx="1920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rgbClr val="113947"/>
                </a:solidFill>
                <a:latin typeface="맑은 고딕" panose="020B0503020000020004" pitchFamily="50" charset="-127"/>
              </a:rPr>
              <a:t>* </a:t>
            </a:r>
            <a:r>
              <a:rPr lang="ko-KR" altLang="en-US" b="1">
                <a:solidFill>
                  <a:srgbClr val="113947"/>
                </a:solidFill>
                <a:latin typeface="맑은 고딕" panose="020B0503020000020004" pitchFamily="50" charset="-127"/>
              </a:rPr>
              <a:t>변경 이력 관리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030CC5-A855-414E-BABE-339A24C46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4D42-67B2-4D3E-B9DF-1C7EE5796DF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959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C5BF52B3-A51F-4648-A79C-B7C333CACBF6}"/>
              </a:ext>
            </a:extLst>
          </p:cNvPr>
          <p:cNvSpPr/>
          <p:nvPr/>
        </p:nvSpPr>
        <p:spPr>
          <a:xfrm>
            <a:off x="4013407" y="3861048"/>
            <a:ext cx="1728192" cy="20162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schemeClr val="bg1">
                <a:lumMod val="9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D4569D6-D9B9-4328-BF75-7FAD97B24B61}"/>
              </a:ext>
            </a:extLst>
          </p:cNvPr>
          <p:cNvSpPr/>
          <p:nvPr/>
        </p:nvSpPr>
        <p:spPr>
          <a:xfrm>
            <a:off x="551447" y="3861048"/>
            <a:ext cx="1728192" cy="20162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schemeClr val="bg1">
                <a:lumMod val="9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7CD4CA-AA59-49EA-8BB3-62A49DA8AEBE}"/>
              </a:ext>
            </a:extLst>
          </p:cNvPr>
          <p:cNvSpPr txBox="1"/>
          <p:nvPr/>
        </p:nvSpPr>
        <p:spPr>
          <a:xfrm>
            <a:off x="276688" y="488304"/>
            <a:ext cx="17150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0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100000">
                      <a:prstClr val="white">
                        <a:lumMod val="75000"/>
                      </a:prstClr>
                    </a:gs>
                    <a:gs pos="69000">
                      <a:prstClr val="white">
                        <a:lumMod val="85000"/>
                      </a:prstClr>
                    </a:gs>
                    <a:gs pos="26000">
                      <a:prstClr val="white"/>
                    </a:gs>
                    <a:gs pos="41000">
                      <a:prstClr val="white">
                        <a:lumMod val="95000"/>
                      </a:prst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02</a:t>
            </a:r>
            <a:endParaRPr kumimoji="0" lang="ko-KR" altLang="en-US" sz="9600" b="1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100000">
                    <a:prstClr val="white">
                      <a:lumMod val="75000"/>
                    </a:prstClr>
                  </a:gs>
                  <a:gs pos="69000">
                    <a:prstClr val="white">
                      <a:lumMod val="85000"/>
                    </a:prstClr>
                  </a:gs>
                  <a:gs pos="26000">
                    <a:prstClr val="white"/>
                  </a:gs>
                  <a:gs pos="41000">
                    <a:prstClr val="white">
                      <a:lumMod val="95000"/>
                    </a:prstClr>
                  </a:gs>
                </a:gsLst>
                <a:lin ang="16200000" scaled="1"/>
                <a:tileRect/>
              </a:gra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FED6DA-08A7-4DA9-9EEA-4FDA39280374}"/>
              </a:ext>
            </a:extLst>
          </p:cNvPr>
          <p:cNvSpPr txBox="1"/>
          <p:nvPr/>
        </p:nvSpPr>
        <p:spPr>
          <a:xfrm>
            <a:off x="427694" y="1183644"/>
            <a:ext cx="57579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 latinLnBrk="0"/>
            <a:r>
              <a:rPr kumimoji="0" lang="en-US" altLang="ko-KR" sz="4400" b="1" i="0" u="none" strike="noStrike" kern="1200" cap="none" spc="0" normalizeH="0" baseline="0" noProof="0">
                <a:ln>
                  <a:noFill/>
                </a:ln>
                <a:blipFill>
                  <a:blip r:embed="rId2"/>
                  <a:stretch>
                    <a:fillRect/>
                  </a:stretch>
                </a:blip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Software Requirements Specification</a:t>
            </a:r>
            <a:endParaRPr kumimoji="0" lang="ko-KR" altLang="en-US" sz="4400" b="1" i="0" u="none" strike="noStrike" kern="1200" cap="none" spc="0" normalizeH="0" baseline="0" noProof="0">
              <a:ln>
                <a:noFill/>
              </a:ln>
              <a:blipFill>
                <a:blip r:embed="rId2"/>
                <a:stretch>
                  <a:fillRect/>
                </a:stretch>
              </a:blip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C1E381-DDE7-4C73-8A6D-26BD3D56124F}"/>
              </a:ext>
            </a:extLst>
          </p:cNvPr>
          <p:cNvSpPr txBox="1"/>
          <p:nvPr/>
        </p:nvSpPr>
        <p:spPr>
          <a:xfrm>
            <a:off x="276687" y="277141"/>
            <a:ext cx="56607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 defTabSz="457200" latinLnBrk="0">
              <a:defRPr/>
            </a:pPr>
            <a:r>
              <a:rPr lang="ko-KR" altLang="en-US" sz="1050" b="1">
                <a:solidFill>
                  <a:srgbClr val="113947"/>
                </a:solidFill>
                <a:latin typeface="+mn-ea"/>
              </a:rPr>
              <a:t>요구사항 목록</a:t>
            </a:r>
            <a:r>
              <a:rPr kumimoji="0" lang="ko-KR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113947"/>
                </a:solidFill>
                <a:effectLst/>
                <a:uLnTx/>
                <a:uFillTx/>
                <a:latin typeface="+mn-ea"/>
                <a:cs typeface="+mn-cs"/>
              </a:rPr>
              <a:t>     </a:t>
            </a:r>
            <a:r>
              <a:rPr kumimoji="0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srgbClr val="113947"/>
                </a:solidFill>
                <a:effectLst/>
                <a:uLnTx/>
                <a:uFillTx/>
                <a:latin typeface="+mn-ea"/>
                <a:cs typeface="+mn-cs"/>
              </a:rPr>
              <a:t>|     </a:t>
            </a:r>
            <a:r>
              <a:rPr lang="ko-KR" altLang="en-US" sz="1050" b="1">
                <a:solidFill>
                  <a:srgbClr val="113947"/>
                </a:solidFill>
                <a:latin typeface="+mn-ea"/>
              </a:rPr>
              <a:t>정보구조도 및 흐름도     </a:t>
            </a:r>
            <a:r>
              <a:rPr lang="en-US" altLang="ko-KR" sz="1050" b="1">
                <a:solidFill>
                  <a:srgbClr val="113947"/>
                </a:solidFill>
                <a:latin typeface="+mn-ea"/>
              </a:rPr>
              <a:t>|</a:t>
            </a:r>
            <a:r>
              <a:rPr lang="ko-KR" altLang="en-US" sz="1050" b="1">
                <a:solidFill>
                  <a:srgbClr val="113947"/>
                </a:solidFill>
                <a:latin typeface="+mn-ea"/>
              </a:rPr>
              <a:t>    </a:t>
            </a:r>
            <a:r>
              <a:rPr lang="en-US" altLang="ko-KR" sz="1050" b="1">
                <a:solidFill>
                  <a:srgbClr val="113947"/>
                </a:solidFill>
                <a:latin typeface="+mn-ea"/>
              </a:rPr>
              <a:t> </a:t>
            </a:r>
            <a:r>
              <a:rPr kumimoji="0" lang="ko-KR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113947"/>
                </a:solidFill>
                <a:effectLst/>
                <a:uLnTx/>
                <a:uFillTx/>
                <a:latin typeface="+mn-ea"/>
                <a:cs typeface="+mn-cs"/>
              </a:rPr>
              <a:t>기능정의 목록     </a:t>
            </a:r>
            <a:r>
              <a:rPr kumimoji="0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srgbClr val="113947"/>
                </a:solidFill>
                <a:effectLst/>
                <a:uLnTx/>
                <a:uFillTx/>
                <a:latin typeface="+mn-ea"/>
                <a:cs typeface="+mn-cs"/>
              </a:rPr>
              <a:t>|     Q&amp;A</a:t>
            </a:r>
            <a:endParaRPr kumimoji="0" lang="ko-KR" altLang="en-US" sz="1050" b="1" i="0" u="none" strike="noStrike" kern="1200" cap="none" spc="0" normalizeH="0" baseline="0" noProof="0">
              <a:ln>
                <a:noFill/>
              </a:ln>
              <a:solidFill>
                <a:srgbClr val="113947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0E7061-A4A2-4FBA-9AB0-4BE938781B9B}"/>
              </a:ext>
            </a:extLst>
          </p:cNvPr>
          <p:cNvSpPr txBox="1"/>
          <p:nvPr/>
        </p:nvSpPr>
        <p:spPr>
          <a:xfrm>
            <a:off x="422555" y="3367881"/>
            <a:ext cx="44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113947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은행 입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113947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113947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출금 관리를 위한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113947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JAVA 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113947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프로그램 개발</a:t>
            </a:r>
            <a:endParaRPr kumimoji="0" lang="en-US" altLang="ko-KR" sz="1600" b="1" i="0" u="none" strike="noStrike" kern="1200" cap="none" spc="0" normalizeH="0" baseline="0" noProof="0">
              <a:ln>
                <a:noFill/>
              </a:ln>
              <a:solidFill>
                <a:srgbClr val="113947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8EF220A-47B7-4280-9E55-1A7ECE9BCE0D}"/>
              </a:ext>
            </a:extLst>
          </p:cNvPr>
          <p:cNvSpPr/>
          <p:nvPr/>
        </p:nvSpPr>
        <p:spPr>
          <a:xfrm>
            <a:off x="2282230" y="3861048"/>
            <a:ext cx="1728192" cy="20162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schemeClr val="bg1">
                <a:lumMod val="9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EEBB953-5948-4BD6-A20B-5096FA5233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628" y="4076161"/>
            <a:ext cx="378000" cy="378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B9A857B-D72E-4C57-B0EB-A815BC4BBACB}"/>
              </a:ext>
            </a:extLst>
          </p:cNvPr>
          <p:cNvSpPr txBox="1"/>
          <p:nvPr/>
        </p:nvSpPr>
        <p:spPr>
          <a:xfrm>
            <a:off x="550013" y="4653136"/>
            <a:ext cx="17281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Requirements List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  <a:ea typeface="맑은 고딕" panose="020B0503020000020004" pitchFamily="50" charset="-127"/>
              </a:rPr>
              <a:t>사용자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algn="ctr" defTabSz="457200" latinLnBrk="0">
              <a:lnSpc>
                <a:spcPct val="150000"/>
              </a:lnSpc>
              <a:defRPr/>
            </a:pPr>
            <a:r>
              <a:rPr lang="ko-KR" altLang="en-US" sz="1000" b="1" dirty="0">
                <a:solidFill>
                  <a:prstClr val="white">
                    <a:lumMod val="50000"/>
                  </a:prstClr>
                </a:solidFill>
              </a:rPr>
              <a:t>시스템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  <a:ea typeface="맑은 고딕" panose="020B0503020000020004" pitchFamily="50" charset="-127"/>
              </a:rPr>
              <a:t>관리자</a:t>
            </a:r>
            <a:endParaRPr lang="en-US" altLang="ko-KR" sz="1000" b="1" dirty="0">
              <a:solidFill>
                <a:prstClr val="white">
                  <a:lumMod val="50000"/>
                </a:prstClr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39BC093-7716-4BA8-902E-3F4AE57A9179}"/>
              </a:ext>
            </a:extLst>
          </p:cNvPr>
          <p:cNvSpPr txBox="1"/>
          <p:nvPr/>
        </p:nvSpPr>
        <p:spPr>
          <a:xfrm>
            <a:off x="4010423" y="4570633"/>
            <a:ext cx="1728192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Functional Specification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  <a:ea typeface="맑은 고딕" panose="020B0503020000020004" pitchFamily="50" charset="-127"/>
              </a:rPr>
              <a:t>사용자 관리</a:t>
            </a:r>
            <a:endParaRPr lang="en-US" altLang="ko-KR" sz="1000" b="1" dirty="0">
              <a:solidFill>
                <a:prstClr val="white">
                  <a:lumMod val="50000"/>
                </a:prstClr>
              </a:solidFill>
              <a:latin typeface="Calibri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관리자 및 시스템 기능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D545F12-0A71-4B58-95BC-208D33CBA2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138" y="1124744"/>
            <a:ext cx="5323722" cy="47525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F6F413-AAA5-4D06-8E58-60466A0047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900" y="4096786"/>
            <a:ext cx="381128" cy="381128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EF6361D-9B3E-468B-BF19-D5CC98442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4D42-67B2-4D3E-B9DF-1C7EE5796DF3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107CE78-912F-4C95-B7F6-C42ABD8520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245" y="4096786"/>
            <a:ext cx="426977" cy="426977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B6574D6-B142-4B9C-889E-64E733730D75}"/>
              </a:ext>
            </a:extLst>
          </p:cNvPr>
          <p:cNvSpPr/>
          <p:nvPr/>
        </p:nvSpPr>
        <p:spPr>
          <a:xfrm>
            <a:off x="2462147" y="4660304"/>
            <a:ext cx="14298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</a:rPr>
              <a:t>IA · Flow Chart</a:t>
            </a:r>
            <a:endParaRPr lang="ko-KR" altLang="en-US" sz="16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754B77E-4643-473B-BCDA-C71544B65A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725" y="4101479"/>
            <a:ext cx="426977" cy="42697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B26C401-18DB-4B00-B5F2-81EDE1B7694B}"/>
              </a:ext>
            </a:extLst>
          </p:cNvPr>
          <p:cNvSpPr txBox="1"/>
          <p:nvPr/>
        </p:nvSpPr>
        <p:spPr>
          <a:xfrm>
            <a:off x="2278206" y="5107250"/>
            <a:ext cx="17292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1">
                <a:solidFill>
                  <a:prstClr val="white">
                    <a:lumMod val="50000"/>
                  </a:prstClr>
                </a:solidFill>
                <a:latin typeface="Calibri" panose="020F0502020204030204"/>
                <a:ea typeface="맑은 고딕" panose="020B0503020000020004" pitchFamily="50" charset="-127"/>
              </a:rPr>
              <a:t>정보구조도</a:t>
            </a:r>
            <a:endParaRPr lang="en-US" altLang="ko-KR" sz="1000" b="1">
              <a:solidFill>
                <a:prstClr val="white">
                  <a:lumMod val="50000"/>
                </a:prstClr>
              </a:solidFill>
              <a:latin typeface="Calibri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흐름도</a:t>
            </a:r>
            <a:endParaRPr kumimoji="0" lang="en-US" altLang="ko-KR" sz="10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8962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9EB55A49-14F8-4B4F-93D9-112765071530}"/>
              </a:ext>
            </a:extLst>
          </p:cNvPr>
          <p:cNvSpPr txBox="1"/>
          <p:nvPr/>
        </p:nvSpPr>
        <p:spPr>
          <a:xfrm>
            <a:off x="5426407" y="1970397"/>
            <a:ext cx="1357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113947"/>
                </a:solidFill>
              </a:rPr>
              <a:t>시스템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08CBA88-129E-45BE-B01E-6D62FD0E9BD3}"/>
              </a:ext>
            </a:extLst>
          </p:cNvPr>
          <p:cNvSpPr txBox="1"/>
          <p:nvPr/>
        </p:nvSpPr>
        <p:spPr>
          <a:xfrm>
            <a:off x="5299467" y="2627423"/>
            <a:ext cx="163322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rgbClr val="113947"/>
                </a:solidFill>
                <a:latin typeface="+mj-ea"/>
              </a:rPr>
              <a:t>미거래</a:t>
            </a:r>
            <a:r>
              <a:rPr lang="ko-KR" altLang="en-US" sz="1400" b="1" dirty="0">
                <a:solidFill>
                  <a:srgbClr val="113947"/>
                </a:solidFill>
                <a:latin typeface="+mj-ea"/>
              </a:rPr>
              <a:t> 계좌</a:t>
            </a:r>
            <a:endParaRPr lang="en-US" altLang="ko-KR" sz="1400" b="1" dirty="0">
              <a:solidFill>
                <a:srgbClr val="113947"/>
              </a:solidFill>
              <a:latin typeface="+mj-ea"/>
            </a:endParaRPr>
          </a:p>
          <a:p>
            <a:pPr algn="ctr"/>
            <a:endParaRPr lang="en-US" altLang="ko-KR" sz="1400" b="1" dirty="0">
              <a:solidFill>
                <a:srgbClr val="113947"/>
              </a:solidFill>
              <a:latin typeface="+mj-ea"/>
            </a:endParaRPr>
          </a:p>
          <a:p>
            <a:pPr algn="ctr"/>
            <a:endParaRPr lang="en-US" altLang="ko-KR" sz="1400" b="1" dirty="0">
              <a:solidFill>
                <a:srgbClr val="113947"/>
              </a:solidFill>
              <a:latin typeface="+mj-ea"/>
            </a:endParaRPr>
          </a:p>
          <a:p>
            <a:pPr algn="ctr"/>
            <a:r>
              <a:rPr lang="ko-KR" altLang="en-US" sz="1400" b="1" dirty="0">
                <a:solidFill>
                  <a:srgbClr val="113947"/>
                </a:solidFill>
                <a:latin typeface="+mj-ea"/>
              </a:rPr>
              <a:t>보이스피싱 예방</a:t>
            </a:r>
            <a:endParaRPr lang="en-US" altLang="ko-KR" sz="1400" b="1" dirty="0">
              <a:solidFill>
                <a:srgbClr val="113947"/>
              </a:solidFill>
              <a:latin typeface="+mj-ea"/>
            </a:endParaRPr>
          </a:p>
          <a:p>
            <a:pPr algn="ctr"/>
            <a:endParaRPr lang="en-US" altLang="ko-KR" sz="1400" b="1" dirty="0">
              <a:solidFill>
                <a:srgbClr val="113947"/>
              </a:solidFill>
              <a:latin typeface="+mj-ea"/>
            </a:endParaRPr>
          </a:p>
          <a:p>
            <a:pPr algn="ctr"/>
            <a:endParaRPr lang="en-US" altLang="ko-KR" sz="1400" b="1" dirty="0">
              <a:solidFill>
                <a:srgbClr val="113947"/>
              </a:solidFill>
              <a:latin typeface="+mj-ea"/>
            </a:endParaRPr>
          </a:p>
          <a:p>
            <a:pPr algn="ctr"/>
            <a:r>
              <a:rPr lang="ko-KR" altLang="en-US" sz="1400" b="1" dirty="0">
                <a:solidFill>
                  <a:srgbClr val="113947"/>
                </a:solidFill>
                <a:latin typeface="+mj-ea"/>
              </a:rPr>
              <a:t>출금 제한</a:t>
            </a:r>
            <a:endParaRPr lang="en-US" altLang="ko-KR" sz="1400" b="1" dirty="0">
              <a:solidFill>
                <a:srgbClr val="113947"/>
              </a:solidFill>
              <a:latin typeface="+mj-ea"/>
            </a:endParaRPr>
          </a:p>
          <a:p>
            <a:pPr algn="ctr"/>
            <a:endParaRPr lang="en-US" altLang="ko-KR" sz="1400" b="1" dirty="0">
              <a:solidFill>
                <a:srgbClr val="113947"/>
              </a:solidFill>
              <a:latin typeface="+mj-ea"/>
            </a:endParaRPr>
          </a:p>
          <a:p>
            <a:pPr algn="ctr"/>
            <a:endParaRPr lang="en-US" altLang="ko-KR" sz="1400" b="1" dirty="0">
              <a:solidFill>
                <a:srgbClr val="113947"/>
              </a:solidFill>
              <a:latin typeface="+mj-ea"/>
            </a:endParaRPr>
          </a:p>
          <a:p>
            <a:pPr algn="ctr"/>
            <a:r>
              <a:rPr lang="ko-KR" altLang="en-US" sz="1400" b="1" dirty="0">
                <a:solidFill>
                  <a:srgbClr val="113947"/>
                </a:solidFill>
                <a:latin typeface="+mj-ea"/>
              </a:rPr>
              <a:t>이체 제한</a:t>
            </a:r>
            <a:endParaRPr lang="en-US" altLang="ko-KR" sz="1400" b="1" dirty="0">
              <a:solidFill>
                <a:srgbClr val="113947"/>
              </a:solidFill>
              <a:latin typeface="+mj-ea"/>
            </a:endParaRPr>
          </a:p>
          <a:p>
            <a:pPr algn="ctr"/>
            <a:endParaRPr lang="en-US" altLang="ko-KR" sz="1400" b="1" dirty="0">
              <a:solidFill>
                <a:srgbClr val="113947"/>
              </a:solidFill>
              <a:latin typeface="+mj-ea"/>
            </a:endParaRPr>
          </a:p>
          <a:p>
            <a:pPr algn="ctr"/>
            <a:endParaRPr lang="en-US" altLang="ko-KR" sz="1400" b="1" dirty="0">
              <a:solidFill>
                <a:srgbClr val="113947"/>
              </a:solidFill>
              <a:latin typeface="+mj-ea"/>
            </a:endParaRPr>
          </a:p>
          <a:p>
            <a:pPr algn="ctr"/>
            <a:r>
              <a:rPr lang="ko-KR" altLang="en-US" sz="1400" b="1" dirty="0" err="1">
                <a:solidFill>
                  <a:srgbClr val="113947"/>
                </a:solidFill>
                <a:latin typeface="+mj-ea"/>
              </a:rPr>
              <a:t>오기재</a:t>
            </a:r>
            <a:r>
              <a:rPr lang="ko-KR" altLang="en-US" sz="1400" b="1" dirty="0">
                <a:solidFill>
                  <a:srgbClr val="113947"/>
                </a:solidFill>
                <a:latin typeface="+mj-ea"/>
              </a:rPr>
              <a:t> 확인</a:t>
            </a:r>
            <a:endParaRPr lang="en-US" altLang="ko-KR" sz="1400" b="1" dirty="0">
              <a:solidFill>
                <a:srgbClr val="113947"/>
              </a:solidFill>
              <a:latin typeface="+mj-ea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DBCC2AB-497F-435D-BD8F-4933F729A441}"/>
              </a:ext>
            </a:extLst>
          </p:cNvPr>
          <p:cNvSpPr/>
          <p:nvPr/>
        </p:nvSpPr>
        <p:spPr>
          <a:xfrm>
            <a:off x="8441568" y="1854821"/>
            <a:ext cx="3414811" cy="4191000"/>
          </a:xfrm>
          <a:prstGeom prst="roundRect">
            <a:avLst/>
          </a:prstGeom>
          <a:noFill/>
          <a:ln>
            <a:solidFill>
              <a:srgbClr val="1139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4F630EC-7628-4DD4-A65B-B4E78E31F36B}"/>
              </a:ext>
            </a:extLst>
          </p:cNvPr>
          <p:cNvSpPr/>
          <p:nvPr/>
        </p:nvSpPr>
        <p:spPr>
          <a:xfrm>
            <a:off x="4388595" y="1854821"/>
            <a:ext cx="3414811" cy="4191000"/>
          </a:xfrm>
          <a:prstGeom prst="roundRect">
            <a:avLst/>
          </a:prstGeom>
          <a:noFill/>
          <a:ln>
            <a:solidFill>
              <a:srgbClr val="1139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04F446D-0D2D-4908-9593-3BE76C06C6A0}"/>
              </a:ext>
            </a:extLst>
          </p:cNvPr>
          <p:cNvSpPr/>
          <p:nvPr/>
        </p:nvSpPr>
        <p:spPr>
          <a:xfrm>
            <a:off x="342735" y="1854821"/>
            <a:ext cx="3414811" cy="4191000"/>
          </a:xfrm>
          <a:prstGeom prst="roundRect">
            <a:avLst/>
          </a:prstGeom>
          <a:noFill/>
          <a:ln>
            <a:solidFill>
              <a:srgbClr val="1139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5BD38A4-40BC-438E-A778-47DE02843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6900" y="6443440"/>
            <a:ext cx="2743200" cy="365125"/>
          </a:xfrm>
        </p:spPr>
        <p:txBody>
          <a:bodyPr/>
          <a:lstStyle/>
          <a:p>
            <a:fld id="{8CEF4D42-67B2-4D3E-B9DF-1C7EE5796DF3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2C3C4BD-963C-4F35-806A-77CC4F008970}"/>
              </a:ext>
            </a:extLst>
          </p:cNvPr>
          <p:cNvSpPr/>
          <p:nvPr/>
        </p:nvSpPr>
        <p:spPr>
          <a:xfrm>
            <a:off x="429964" y="178833"/>
            <a:ext cx="2746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>
                <a:solidFill>
                  <a:srgbClr val="113947"/>
                </a:solidFill>
                <a:latin typeface="+mj-ea"/>
                <a:ea typeface="+mj-ea"/>
              </a:rPr>
              <a:t>01</a:t>
            </a:r>
            <a:r>
              <a:rPr lang="en-US" altLang="ko-KR" sz="100" b="1" spc="600">
                <a:solidFill>
                  <a:srgbClr val="113947"/>
                </a:solidFill>
              </a:rPr>
              <a:t> </a:t>
            </a:r>
            <a:r>
              <a:rPr lang="ko-KR" altLang="en-US" b="1" spc="600">
                <a:solidFill>
                  <a:srgbClr val="113947"/>
                </a:solidFill>
              </a:rPr>
              <a:t>요구사항 목록</a:t>
            </a:r>
            <a:endParaRPr lang="ko-KR" altLang="en-US" b="1" spc="600" dirty="0">
              <a:solidFill>
                <a:srgbClr val="113947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2B7DD4-5D00-4263-8EC8-9ABDA18FF4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389" y="1022663"/>
            <a:ext cx="726182" cy="7261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13033B-6244-40CA-9B46-D06E5FB5CF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073" y="1022663"/>
            <a:ext cx="726182" cy="7261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1030AC5-952E-4625-81DD-404F7C2BF3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989" y="1022663"/>
            <a:ext cx="726182" cy="7261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D803829-589F-41C2-9B23-2A05CAA40871}"/>
              </a:ext>
            </a:extLst>
          </p:cNvPr>
          <p:cNvSpPr txBox="1"/>
          <p:nvPr/>
        </p:nvSpPr>
        <p:spPr>
          <a:xfrm>
            <a:off x="1274291" y="1970397"/>
            <a:ext cx="1357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113947"/>
                </a:solidFill>
              </a:rPr>
              <a:t>사용자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57A69D-6E64-4F37-96B4-1CD6EBEA4D61}"/>
              </a:ext>
            </a:extLst>
          </p:cNvPr>
          <p:cNvSpPr txBox="1"/>
          <p:nvPr/>
        </p:nvSpPr>
        <p:spPr>
          <a:xfrm>
            <a:off x="9470100" y="1970397"/>
            <a:ext cx="1357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113947"/>
                </a:solidFill>
              </a:rPr>
              <a:t>관리자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BFCE91-76D4-48F4-913E-B9BD9520CBD0}"/>
              </a:ext>
            </a:extLst>
          </p:cNvPr>
          <p:cNvSpPr txBox="1"/>
          <p:nvPr/>
        </p:nvSpPr>
        <p:spPr>
          <a:xfrm>
            <a:off x="2035627" y="4355803"/>
            <a:ext cx="1357745" cy="953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srgbClr val="113947"/>
                </a:solidFill>
                <a:latin typeface="+mn-ea"/>
              </a:rPr>
              <a:t>예금 입금</a:t>
            </a:r>
            <a:endParaRPr lang="en-US" altLang="ko-KR" sz="1300" b="1" dirty="0">
              <a:solidFill>
                <a:srgbClr val="113947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srgbClr val="113947"/>
                </a:solidFill>
                <a:latin typeface="+mn-ea"/>
              </a:rPr>
              <a:t>예금 출금</a:t>
            </a:r>
            <a:endParaRPr lang="en-US" altLang="ko-KR" sz="1300" b="1" dirty="0">
              <a:solidFill>
                <a:srgbClr val="113947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srgbClr val="113947"/>
                </a:solidFill>
                <a:latin typeface="+mn-ea"/>
              </a:rPr>
              <a:t>계좌 이체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9266E2-220B-4F6E-A3DC-ACEDDE940EFD}"/>
              </a:ext>
            </a:extLst>
          </p:cNvPr>
          <p:cNvSpPr txBox="1"/>
          <p:nvPr/>
        </p:nvSpPr>
        <p:spPr>
          <a:xfrm>
            <a:off x="612651" y="2995199"/>
            <a:ext cx="1165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>
                <a:solidFill>
                  <a:srgbClr val="113947"/>
                </a:solidFill>
              </a:rPr>
              <a:t>기본기능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523ECF-E8EB-4A67-B97D-FB8D98FE83B7}"/>
              </a:ext>
            </a:extLst>
          </p:cNvPr>
          <p:cNvSpPr txBox="1"/>
          <p:nvPr/>
        </p:nvSpPr>
        <p:spPr>
          <a:xfrm>
            <a:off x="2032897" y="2664782"/>
            <a:ext cx="1357745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>
                <a:solidFill>
                  <a:srgbClr val="113947"/>
                </a:solidFill>
                <a:latin typeface="+mj-ea"/>
                <a:ea typeface="+mj-ea"/>
              </a:rPr>
              <a:t>계좌 생성</a:t>
            </a:r>
            <a:endParaRPr lang="en-US" altLang="ko-KR" sz="1300" b="1">
              <a:solidFill>
                <a:srgbClr val="113947"/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b="1">
                <a:solidFill>
                  <a:srgbClr val="113947"/>
                </a:solidFill>
                <a:latin typeface="+mj-ea"/>
                <a:ea typeface="+mj-ea"/>
              </a:rPr>
              <a:t>계좌 조회</a:t>
            </a:r>
            <a:endParaRPr lang="en-US" altLang="ko-KR" sz="1300" b="1">
              <a:solidFill>
                <a:srgbClr val="113947"/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b="1">
                <a:solidFill>
                  <a:srgbClr val="113947"/>
                </a:solidFill>
                <a:latin typeface="+mj-ea"/>
                <a:ea typeface="+mj-ea"/>
              </a:rPr>
              <a:t>계좌 해지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493DB33-0951-44FC-8477-01D0DB7184A4}"/>
              </a:ext>
            </a:extLst>
          </p:cNvPr>
          <p:cNvSpPr/>
          <p:nvPr/>
        </p:nvSpPr>
        <p:spPr>
          <a:xfrm>
            <a:off x="2128805" y="2647746"/>
            <a:ext cx="1165929" cy="1020216"/>
          </a:xfrm>
          <a:prstGeom prst="roundRect">
            <a:avLst/>
          </a:prstGeom>
          <a:noFill/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3F0E05E-54B1-4BFE-AE59-B1FB7B79DBC7}"/>
              </a:ext>
            </a:extLst>
          </p:cNvPr>
          <p:cNvSpPr/>
          <p:nvPr/>
        </p:nvSpPr>
        <p:spPr>
          <a:xfrm>
            <a:off x="2128805" y="4339856"/>
            <a:ext cx="1165929" cy="1020216"/>
          </a:xfrm>
          <a:prstGeom prst="roundRect">
            <a:avLst/>
          </a:prstGeom>
          <a:noFill/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1D990B-11B5-4AC8-9116-EAF40A49A80B}"/>
              </a:ext>
            </a:extLst>
          </p:cNvPr>
          <p:cNvSpPr txBox="1"/>
          <p:nvPr/>
        </p:nvSpPr>
        <p:spPr>
          <a:xfrm>
            <a:off x="516742" y="4742984"/>
            <a:ext cx="1357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113947"/>
                </a:solidFill>
              </a:rPr>
              <a:t>입</a:t>
            </a:r>
            <a:r>
              <a:rPr lang="en-US" altLang="ko-KR" sz="1600" b="1" dirty="0">
                <a:solidFill>
                  <a:srgbClr val="113947"/>
                </a:solidFill>
              </a:rPr>
              <a:t>·</a:t>
            </a:r>
            <a:r>
              <a:rPr lang="ko-KR" altLang="en-US" sz="1600" b="1" dirty="0">
                <a:solidFill>
                  <a:srgbClr val="113947"/>
                </a:solidFill>
              </a:rPr>
              <a:t>출금 기능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39FF2AE-0389-4079-928C-2187D651DB50}"/>
              </a:ext>
            </a:extLst>
          </p:cNvPr>
          <p:cNvCxnSpPr/>
          <p:nvPr/>
        </p:nvCxnSpPr>
        <p:spPr>
          <a:xfrm>
            <a:off x="1724560" y="3150927"/>
            <a:ext cx="396000" cy="0"/>
          </a:xfrm>
          <a:prstGeom prst="line">
            <a:avLst/>
          </a:prstGeom>
          <a:ln w="12700">
            <a:solidFill>
              <a:srgbClr val="FBA3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BFA8C83-29A3-4592-B853-CC7480C0D546}"/>
              </a:ext>
            </a:extLst>
          </p:cNvPr>
          <p:cNvCxnSpPr/>
          <p:nvPr/>
        </p:nvCxnSpPr>
        <p:spPr>
          <a:xfrm>
            <a:off x="1835392" y="4898845"/>
            <a:ext cx="288000" cy="0"/>
          </a:xfrm>
          <a:prstGeom prst="line">
            <a:avLst/>
          </a:prstGeom>
          <a:ln w="12700">
            <a:solidFill>
              <a:srgbClr val="FBA3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AF8979C-6A9F-47FB-9C0C-8D6AD70EFE81}"/>
              </a:ext>
            </a:extLst>
          </p:cNvPr>
          <p:cNvCxnSpPr>
            <a:cxnSpLocks/>
          </p:cNvCxnSpPr>
          <p:nvPr/>
        </p:nvCxnSpPr>
        <p:spPr>
          <a:xfrm>
            <a:off x="477305" y="4024549"/>
            <a:ext cx="3132000" cy="0"/>
          </a:xfrm>
          <a:prstGeom prst="line">
            <a:avLst/>
          </a:prstGeom>
          <a:ln w="12700">
            <a:solidFill>
              <a:srgbClr val="1139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60AEAE9-2FCC-402D-BF04-BA1C79EE9ECF}"/>
              </a:ext>
            </a:extLst>
          </p:cNvPr>
          <p:cNvSpPr txBox="1"/>
          <p:nvPr/>
        </p:nvSpPr>
        <p:spPr>
          <a:xfrm>
            <a:off x="9257387" y="3861418"/>
            <a:ext cx="1951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113947"/>
                </a:solidFill>
              </a:rPr>
              <a:t>사용자 관리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037C070-61B1-468D-9E1A-02C2FFB57929}"/>
              </a:ext>
            </a:extLst>
          </p:cNvPr>
          <p:cNvSpPr txBox="1"/>
          <p:nvPr/>
        </p:nvSpPr>
        <p:spPr>
          <a:xfrm>
            <a:off x="9257387" y="2988577"/>
            <a:ext cx="1951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113947"/>
                </a:solidFill>
              </a:rPr>
              <a:t>관리자 인증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CE88BFA-224A-4F6D-8791-3196C73FBF8E}"/>
              </a:ext>
            </a:extLst>
          </p:cNvPr>
          <p:cNvSpPr txBox="1"/>
          <p:nvPr/>
        </p:nvSpPr>
        <p:spPr>
          <a:xfrm>
            <a:off x="9257387" y="4740383"/>
            <a:ext cx="1951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113947"/>
                </a:solidFill>
              </a:rPr>
              <a:t>파일 서버 확인</a:t>
            </a:r>
          </a:p>
        </p:txBody>
      </p:sp>
    </p:spTree>
    <p:extLst>
      <p:ext uri="{BB962C8B-B14F-4D97-AF65-F5344CB8AC3E}">
        <p14:creationId xmlns:p14="http://schemas.microsoft.com/office/powerpoint/2010/main" val="3545521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7908DBB0-0989-4E9B-9D6D-DAEA28BFE53B}"/>
              </a:ext>
            </a:extLst>
          </p:cNvPr>
          <p:cNvSpPr txBox="1"/>
          <p:nvPr/>
        </p:nvSpPr>
        <p:spPr>
          <a:xfrm>
            <a:off x="828674" y="135492"/>
            <a:ext cx="1108380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1" b="1" spc="601" dirty="0">
                <a:solidFill>
                  <a:schemeClr val="bg1"/>
                </a:solidFill>
              </a:rPr>
              <a:t>흐름도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789116-F6A6-475A-A960-A97209026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4D42-67B2-4D3E-B9DF-1C7EE5796DF3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74EEEE9-2957-4535-A97E-58E6E31D5FF3}"/>
              </a:ext>
            </a:extLst>
          </p:cNvPr>
          <p:cNvSpPr/>
          <p:nvPr/>
        </p:nvSpPr>
        <p:spPr>
          <a:xfrm>
            <a:off x="429964" y="178833"/>
            <a:ext cx="47239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02</a:t>
            </a:r>
            <a:r>
              <a:rPr lang="en-US" altLang="ko-KR" sz="100" b="1" spc="600" dirty="0">
                <a:solidFill>
                  <a:srgbClr val="113947"/>
                </a:solidFill>
              </a:rPr>
              <a:t> </a:t>
            </a:r>
            <a:r>
              <a:rPr lang="ko-KR" altLang="en-US" b="1" spc="600" dirty="0">
                <a:solidFill>
                  <a:srgbClr val="113947"/>
                </a:solidFill>
              </a:rPr>
              <a:t>정보구조도 및 흐름도</a:t>
            </a:r>
            <a:r>
              <a:rPr lang="en-US" altLang="ko-KR" b="1" spc="600" dirty="0">
                <a:solidFill>
                  <a:srgbClr val="113947"/>
                </a:solidFill>
              </a:rPr>
              <a:t>(1/2)</a:t>
            </a:r>
            <a:r>
              <a:rPr lang="ko-KR" altLang="en-US" b="1" spc="600" dirty="0">
                <a:solidFill>
                  <a:srgbClr val="113947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9D4EFA-FB2B-4A0D-B8BE-9CCB8EDE227D}"/>
              </a:ext>
            </a:extLst>
          </p:cNvPr>
          <p:cNvSpPr txBox="1"/>
          <p:nvPr/>
        </p:nvSpPr>
        <p:spPr>
          <a:xfrm>
            <a:off x="2053045" y="5666776"/>
            <a:ext cx="8085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113947"/>
                </a:solidFill>
                <a:latin typeface="+mj-ea"/>
                <a:ea typeface="+mj-ea"/>
              </a:rPr>
              <a:t>입출금 시스템은 사용자</a:t>
            </a:r>
            <a:r>
              <a:rPr lang="en-US" altLang="ko-KR" b="1" dirty="0">
                <a:solidFill>
                  <a:srgbClr val="113947"/>
                </a:solidFill>
                <a:latin typeface="+mj-ea"/>
                <a:ea typeface="+mj-ea"/>
              </a:rPr>
              <a:t>, </a:t>
            </a:r>
            <a:r>
              <a:rPr lang="ko-KR" altLang="en-US" b="1" dirty="0">
                <a:solidFill>
                  <a:srgbClr val="113947"/>
                </a:solidFill>
                <a:latin typeface="+mj-ea"/>
                <a:ea typeface="+mj-ea"/>
              </a:rPr>
              <a:t>시스템</a:t>
            </a:r>
            <a:r>
              <a:rPr lang="en-US" altLang="ko-KR" b="1" dirty="0">
                <a:solidFill>
                  <a:srgbClr val="113947"/>
                </a:solidFill>
                <a:latin typeface="+mj-ea"/>
                <a:ea typeface="+mj-ea"/>
              </a:rPr>
              <a:t>, </a:t>
            </a:r>
            <a:r>
              <a:rPr lang="ko-KR" altLang="en-US" b="1" dirty="0">
                <a:solidFill>
                  <a:srgbClr val="113947"/>
                </a:solidFill>
                <a:latin typeface="+mj-ea"/>
                <a:ea typeface="+mj-ea"/>
              </a:rPr>
              <a:t>관리자로 나뉘어져 있음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C63880-0B77-4E96-8AA8-DBA56C4916F5}"/>
              </a:ext>
            </a:extLst>
          </p:cNvPr>
          <p:cNvSpPr txBox="1"/>
          <p:nvPr/>
        </p:nvSpPr>
        <p:spPr>
          <a:xfrm>
            <a:off x="4751801" y="197175"/>
            <a:ext cx="2010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BA305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rgbClr val="FBA305"/>
                </a:solidFill>
                <a:latin typeface="+mn-ea"/>
              </a:rPr>
              <a:t>정보구조도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BB064F8-9164-453A-9BC5-6AB3833E05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2" t="18211" r="1" b="24465"/>
          <a:stretch/>
        </p:blipFill>
        <p:spPr>
          <a:xfrm>
            <a:off x="189570" y="869496"/>
            <a:ext cx="11503464" cy="439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23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C44A59C-FBCA-48F5-876E-31953478D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4" y="939800"/>
            <a:ext cx="12118635" cy="535153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908DBB0-0989-4E9B-9D6D-DAEA28BFE53B}"/>
              </a:ext>
            </a:extLst>
          </p:cNvPr>
          <p:cNvSpPr txBox="1"/>
          <p:nvPr/>
        </p:nvSpPr>
        <p:spPr>
          <a:xfrm>
            <a:off x="828674" y="135492"/>
            <a:ext cx="1108380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1" b="1" spc="601" dirty="0">
                <a:solidFill>
                  <a:schemeClr val="bg1"/>
                </a:solidFill>
              </a:rPr>
              <a:t>흐름도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789116-F6A6-475A-A960-A97209026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4D42-67B2-4D3E-B9DF-1C7EE5796DF3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74DF54-A2EE-4A8F-8A2E-856D62A2496F}"/>
              </a:ext>
            </a:extLst>
          </p:cNvPr>
          <p:cNvSpPr txBox="1"/>
          <p:nvPr/>
        </p:nvSpPr>
        <p:spPr>
          <a:xfrm>
            <a:off x="7132106" y="1114998"/>
            <a:ext cx="2449980" cy="307777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113947"/>
                </a:solidFill>
              </a:rPr>
              <a:t>관리자 기능은 숨겨진 상태임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DC5D06-D7D4-407D-AAE9-8DC94257B7B6}"/>
              </a:ext>
            </a:extLst>
          </p:cNvPr>
          <p:cNvSpPr txBox="1"/>
          <p:nvPr/>
        </p:nvSpPr>
        <p:spPr>
          <a:xfrm>
            <a:off x="2171112" y="6334549"/>
            <a:ext cx="2011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113947"/>
                </a:solidFill>
              </a:rPr>
              <a:t>사용자 흐름도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15D610-FA51-42C3-9E3A-0F86C5F381E6}"/>
              </a:ext>
            </a:extLst>
          </p:cNvPr>
          <p:cNvSpPr txBox="1"/>
          <p:nvPr/>
        </p:nvSpPr>
        <p:spPr>
          <a:xfrm>
            <a:off x="9015047" y="6434556"/>
            <a:ext cx="2011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113947"/>
                </a:solidFill>
              </a:rPr>
              <a:t>관리자 흐름도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6647D0-37B6-4C72-98EA-D9C373294E44}"/>
              </a:ext>
            </a:extLst>
          </p:cNvPr>
          <p:cNvSpPr/>
          <p:nvPr/>
        </p:nvSpPr>
        <p:spPr>
          <a:xfrm>
            <a:off x="429964" y="178833"/>
            <a:ext cx="49733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02</a:t>
            </a:r>
            <a:r>
              <a:rPr lang="en-US" altLang="ko-KR" sz="100" b="1" spc="600" dirty="0">
                <a:solidFill>
                  <a:srgbClr val="113947"/>
                </a:solidFill>
              </a:rPr>
              <a:t> </a:t>
            </a:r>
            <a:r>
              <a:rPr lang="ko-KR" altLang="en-US" b="1" spc="600" dirty="0">
                <a:solidFill>
                  <a:srgbClr val="113947"/>
                </a:solidFill>
              </a:rPr>
              <a:t>정보구조도 및 흐름도</a:t>
            </a:r>
            <a:r>
              <a:rPr lang="en-US" altLang="ko-KR" b="1" spc="600" dirty="0">
                <a:solidFill>
                  <a:srgbClr val="113947"/>
                </a:solidFill>
              </a:rPr>
              <a:t>(2/2)</a:t>
            </a:r>
            <a:r>
              <a:rPr lang="ko-KR" altLang="en-US" b="1" spc="600" dirty="0">
                <a:solidFill>
                  <a:srgbClr val="113947"/>
                </a:solidFill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B8541E-A3B9-4244-B085-6B562521AFAE}"/>
              </a:ext>
            </a:extLst>
          </p:cNvPr>
          <p:cNvSpPr txBox="1"/>
          <p:nvPr/>
        </p:nvSpPr>
        <p:spPr>
          <a:xfrm>
            <a:off x="4778221" y="209610"/>
            <a:ext cx="2010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BA305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rgbClr val="FBA305"/>
                </a:solidFill>
                <a:latin typeface="+mn-ea"/>
              </a:rPr>
              <a:t>흐름도</a:t>
            </a:r>
          </a:p>
        </p:txBody>
      </p:sp>
    </p:spTree>
    <p:extLst>
      <p:ext uri="{BB962C8B-B14F-4D97-AF65-F5344CB8AC3E}">
        <p14:creationId xmlns:p14="http://schemas.microsoft.com/office/powerpoint/2010/main" val="3773861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63EDD93-88F9-4839-A6CB-E5061DB283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574347"/>
              </p:ext>
            </p:extLst>
          </p:nvPr>
        </p:nvGraphicFramePr>
        <p:xfrm>
          <a:off x="347037" y="599775"/>
          <a:ext cx="11497925" cy="60215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2422">
                  <a:extLst>
                    <a:ext uri="{9D8B030D-6E8A-4147-A177-3AD203B41FA5}">
                      <a16:colId xmlns:a16="http://schemas.microsoft.com/office/drawing/2014/main" val="2018165297"/>
                    </a:ext>
                  </a:extLst>
                </a:gridCol>
                <a:gridCol w="837136">
                  <a:extLst>
                    <a:ext uri="{9D8B030D-6E8A-4147-A177-3AD203B41FA5}">
                      <a16:colId xmlns:a16="http://schemas.microsoft.com/office/drawing/2014/main" val="3755522491"/>
                    </a:ext>
                  </a:extLst>
                </a:gridCol>
                <a:gridCol w="981777">
                  <a:extLst>
                    <a:ext uri="{9D8B030D-6E8A-4147-A177-3AD203B41FA5}">
                      <a16:colId xmlns:a16="http://schemas.microsoft.com/office/drawing/2014/main" val="620106784"/>
                    </a:ext>
                  </a:extLst>
                </a:gridCol>
                <a:gridCol w="673943">
                  <a:extLst>
                    <a:ext uri="{9D8B030D-6E8A-4147-A177-3AD203B41FA5}">
                      <a16:colId xmlns:a16="http://schemas.microsoft.com/office/drawing/2014/main" val="3419015653"/>
                    </a:ext>
                  </a:extLst>
                </a:gridCol>
                <a:gridCol w="673943">
                  <a:extLst>
                    <a:ext uri="{9D8B030D-6E8A-4147-A177-3AD203B41FA5}">
                      <a16:colId xmlns:a16="http://schemas.microsoft.com/office/drawing/2014/main" val="46113968"/>
                    </a:ext>
                  </a:extLst>
                </a:gridCol>
                <a:gridCol w="8018704">
                  <a:extLst>
                    <a:ext uri="{9D8B030D-6E8A-4147-A177-3AD203B41FA5}">
                      <a16:colId xmlns:a16="http://schemas.microsoft.com/office/drawing/2014/main" val="2712709061"/>
                    </a:ext>
                  </a:extLst>
                </a:gridCol>
              </a:tblGrid>
              <a:tr h="168534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사용자</a:t>
                      </a:r>
                      <a:endParaRPr lang="ko-KR" alt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655908"/>
                  </a:ext>
                </a:extLst>
              </a:tr>
              <a:tr h="1685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번호</a:t>
                      </a:r>
                      <a:endParaRPr lang="ko-KR" altLang="en-US" sz="950" b="1" i="0" u="none" strike="noStrike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사용자 기능</a:t>
                      </a:r>
                      <a:endParaRPr lang="ko-KR" altLang="en-US" sz="950" b="1" i="0" u="none" strike="noStrike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계좌 관련 기능</a:t>
                      </a:r>
                      <a:endParaRPr lang="ko-KR" altLang="en-US" sz="950" b="1" i="0" u="none" strike="noStrike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우선 순위</a:t>
                      </a:r>
                      <a:endParaRPr lang="ko-KR" altLang="en-US" sz="950" b="1" i="0" u="none" strike="noStrike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중요도</a:t>
                      </a:r>
                      <a:endParaRPr lang="ko-KR" altLang="en-US" sz="950" b="1" i="0" u="none" strike="noStrike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기능 정의</a:t>
                      </a:r>
                      <a:endParaRPr lang="ko-KR" altLang="en-US" sz="950" b="1" i="0" u="none" strike="noStrike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49455521"/>
                  </a:ext>
                </a:extLst>
              </a:tr>
              <a:tr h="14174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en-US" altLang="ko-KR" sz="12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 기본 기능</a:t>
                      </a:r>
                      <a:endParaRPr lang="ko-KR" altLang="en-US" sz="12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계좌 생성</a:t>
                      </a:r>
                      <a:endParaRPr lang="ko-KR" altLang="en-US" sz="12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  <a:endParaRPr lang="ko-KR" altLang="en-US" sz="1200" b="1" i="0" u="none" strike="noStrike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  <a:endParaRPr lang="ko-KR" altLang="en-US" sz="12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5000"/>
                        </a:lnSpc>
                      </a:pP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1. 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사용자의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 정보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를 </a:t>
                      </a:r>
                      <a:r>
                        <a:rPr lang="ko-KR" altLang="en-US" sz="950" b="1" u="none" strike="noStrike" dirty="0" err="1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입력</a:t>
                      </a:r>
                      <a:r>
                        <a:rPr lang="ko-KR" altLang="en-US" sz="950" b="1" u="none" strike="noStrike" dirty="0" err="1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받아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계좌 번호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를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생성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하고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정보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를 파일 서버에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저장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한다</a:t>
                      </a: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2. 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사용자의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정보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는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이름</a:t>
                      </a: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주민등록번호</a:t>
                      </a: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주소</a:t>
                      </a: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전화번호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를 </a:t>
                      </a:r>
                      <a:r>
                        <a:rPr lang="ko-KR" altLang="en-US" sz="950" b="1" u="none" strike="noStrike" dirty="0" err="1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입력</a:t>
                      </a:r>
                      <a:r>
                        <a:rPr lang="ko-KR" altLang="en-US" sz="950" b="1" u="none" strike="noStrike" dirty="0" err="1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받는다</a:t>
                      </a: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3. </a:t>
                      </a:r>
                      <a:r>
                        <a:rPr lang="ko-KR" altLang="en-US" sz="950" b="1" u="none" strike="noStrike" kern="1200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인증 번호</a:t>
                      </a:r>
                      <a:r>
                        <a:rPr lang="ko-KR" altLang="en-US" sz="95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를 </a:t>
                      </a:r>
                      <a:r>
                        <a:rPr lang="ko-KR" altLang="en-US" sz="950" b="1" u="none" strike="noStrike" kern="1200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발급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받고 </a:t>
                      </a:r>
                      <a:r>
                        <a:rPr lang="ko-KR" altLang="en-US" sz="950" b="1" u="none" strike="noStrike" kern="1200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인증 번호</a:t>
                      </a:r>
                      <a:r>
                        <a:rPr lang="ko-KR" altLang="en-US" sz="95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를 </a:t>
                      </a:r>
                      <a:r>
                        <a:rPr lang="ko-KR" altLang="en-US" sz="950" b="1" u="none" strike="noStrike" kern="1200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입력</a:t>
                      </a:r>
                      <a:r>
                        <a:rPr lang="ko-KR" altLang="en-US" sz="95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한다</a:t>
                      </a:r>
                      <a:r>
                        <a:rPr lang="en-US" altLang="ko-KR" sz="95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algn="l" fontAlgn="ctr">
                        <a:lnSpc>
                          <a:spcPct val="125000"/>
                        </a:lnSpc>
                      </a:pP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4.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계좌 유형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을 </a:t>
                      </a:r>
                      <a:r>
                        <a:rPr lang="ko-KR" altLang="en-US" sz="950" b="1" u="none" strike="noStrike" dirty="0" err="1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선택받고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비밀번호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를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설정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한다</a:t>
                      </a: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5.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저장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하는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정보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는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이름</a:t>
                      </a:r>
                      <a:r>
                        <a:rPr lang="en-US" altLang="ko-KR" sz="95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en-US" altLang="ko-KR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계좌번호</a:t>
                      </a:r>
                      <a:r>
                        <a:rPr lang="en-US" altLang="ko-KR" sz="95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en-US" altLang="ko-KR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주민등록번호</a:t>
                      </a:r>
                      <a:r>
                        <a:rPr lang="en-US" altLang="ko-KR" sz="95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en-US" altLang="ko-KR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주소</a:t>
                      </a:r>
                      <a:r>
                        <a:rPr lang="en-US" altLang="ko-KR" sz="95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en-US" altLang="ko-KR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전화번호</a:t>
                      </a:r>
                      <a:r>
                        <a:rPr lang="en-US" altLang="ko-KR" sz="95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en-US" altLang="ko-KR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잔액</a:t>
                      </a:r>
                      <a:r>
                        <a:rPr lang="en-US" altLang="ko-KR" sz="95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en-US" altLang="ko-KR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계좌 유형</a:t>
                      </a:r>
                      <a:r>
                        <a:rPr lang="en-US" altLang="ko-KR" sz="95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en-US" altLang="ko-KR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생성 날짜</a:t>
                      </a:r>
                      <a:r>
                        <a:rPr lang="en-US" altLang="ko-KR" sz="95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en-US" altLang="ko-KR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비밀번호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이다</a:t>
                      </a: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6.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계좌번호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는 </a:t>
                      </a: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계좌 유형</a:t>
                      </a: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) - (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은행 번호</a:t>
                      </a: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) - (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일련번호</a:t>
                      </a: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로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생성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한다</a:t>
                      </a: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algn="l" fontAlgn="ctr">
                        <a:lnSpc>
                          <a:spcPct val="125000"/>
                        </a:lnSpc>
                      </a:pPr>
                      <a:r>
                        <a:rPr lang="en-US" altLang="ko-KR" sz="95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7. </a:t>
                      </a:r>
                      <a:r>
                        <a:rPr lang="ko-KR" altLang="en-US" sz="950" b="1" i="0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계좌 유형</a:t>
                      </a:r>
                      <a:r>
                        <a:rPr lang="ko-KR" altLang="en-US" sz="95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은 </a:t>
                      </a:r>
                      <a:r>
                        <a:rPr lang="en-US" altLang="ko-KR" sz="950" b="1" i="0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012(</a:t>
                      </a:r>
                      <a:r>
                        <a:rPr lang="ko-KR" altLang="en-US" sz="950" b="1" i="0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일반</a:t>
                      </a:r>
                      <a:r>
                        <a:rPr lang="en-US" altLang="ko-KR" sz="950" b="1" i="0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r>
                        <a:rPr lang="ko-KR" altLang="en-US" sz="95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와 </a:t>
                      </a:r>
                      <a:r>
                        <a:rPr lang="en-US" altLang="ko-KR" sz="950" b="1" i="0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021(</a:t>
                      </a:r>
                      <a:r>
                        <a:rPr lang="ko-KR" altLang="en-US" sz="950" b="1" i="0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정기 적금</a:t>
                      </a:r>
                      <a:r>
                        <a:rPr lang="en-US" altLang="ko-KR" sz="950" b="1" i="0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r>
                        <a:rPr lang="ko-KR" altLang="en-US" sz="95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이 있고</a:t>
                      </a:r>
                      <a:r>
                        <a:rPr lang="en-US" altLang="ko-KR" sz="95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50" b="1" i="0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은행 번호 </a:t>
                      </a:r>
                      <a:r>
                        <a:rPr lang="en-US" altLang="ko-KR" sz="950" b="1" i="0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068</a:t>
                      </a:r>
                      <a:r>
                        <a:rPr lang="en-US" altLang="ko-KR" sz="95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50" b="1" i="0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일련번호</a:t>
                      </a:r>
                      <a:r>
                        <a:rPr lang="ko-KR" altLang="en-US" sz="95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는 </a:t>
                      </a:r>
                      <a:r>
                        <a:rPr lang="ko-KR" altLang="en-US" sz="950" b="1" i="0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랜덤 숫자</a:t>
                      </a:r>
                      <a:r>
                        <a:rPr lang="ko-KR" altLang="en-US" sz="95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로 </a:t>
                      </a:r>
                      <a:r>
                        <a:rPr lang="ko-KR" altLang="en-US" sz="950" b="1" i="0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설정</a:t>
                      </a:r>
                      <a:r>
                        <a:rPr lang="ko-KR" altLang="en-US" sz="95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된다</a:t>
                      </a:r>
                      <a:r>
                        <a:rPr lang="en-US" altLang="ko-KR" sz="95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581074"/>
                  </a:ext>
                </a:extLst>
              </a:tr>
              <a:tr h="8131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  <a:endParaRPr lang="en-US" altLang="ko-KR" sz="1200" b="1" i="0" u="none" strike="noStrike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기본 기능</a:t>
                      </a:r>
                      <a:endParaRPr lang="ko-KR" altLang="en-US" sz="12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계좌 조회</a:t>
                      </a:r>
                      <a:endParaRPr lang="ko-KR" altLang="en-US" sz="1200" b="1" i="0" u="none" strike="noStrike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중</a:t>
                      </a:r>
                      <a:endParaRPr lang="ko-KR" altLang="en-US" sz="1200" b="1" i="0" u="none" strike="noStrike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  <a:endParaRPr lang="ko-KR" altLang="en-US" sz="12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5000"/>
                        </a:lnSpc>
                      </a:pP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1. 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사용자의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계좌 번호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와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비밀번호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를 </a:t>
                      </a:r>
                      <a:r>
                        <a:rPr lang="ko-KR" altLang="en-US" sz="950" b="1" u="none" strike="noStrike" dirty="0" err="1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입력</a:t>
                      </a:r>
                      <a:r>
                        <a:rPr lang="ko-KR" altLang="en-US" sz="950" b="1" u="none" strike="noStrike" dirty="0" err="1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받는다</a:t>
                      </a: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2. 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사용자의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계좌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와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일치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하는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정보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를 파일 서버에서 가져와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출력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한다</a:t>
                      </a: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3. 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사용자가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계좌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를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조회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했을 때</a:t>
                      </a: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계좌 정보 일부</a:t>
                      </a: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이름</a:t>
                      </a: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계좌번호</a:t>
                      </a: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잔액</a:t>
                      </a: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거래내역</a:t>
                      </a: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계좌 유형</a:t>
                      </a: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가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표시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된다</a:t>
                      </a: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4. 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거래내역에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계좌 조회 날짜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를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저장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한다</a:t>
                      </a: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en-US" altLang="ko-KR" sz="95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369594"/>
                  </a:ext>
                </a:extLst>
              </a:tr>
              <a:tr h="8131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  <a:endParaRPr lang="en-US" altLang="ko-KR" sz="12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기본 기능</a:t>
                      </a:r>
                      <a:endParaRPr lang="ko-KR" altLang="en-US" sz="12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계좌 해지</a:t>
                      </a:r>
                      <a:endParaRPr lang="ko-KR" altLang="en-US" sz="12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중</a:t>
                      </a:r>
                      <a:endParaRPr lang="ko-KR" altLang="en-US" sz="1200" b="1" i="0" u="none" strike="noStrike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하</a:t>
                      </a:r>
                      <a:endParaRPr lang="ko-KR" altLang="en-US" sz="12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5000"/>
                        </a:lnSpc>
                      </a:pP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1. 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사용자의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정보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를 </a:t>
                      </a:r>
                      <a:r>
                        <a:rPr lang="ko-KR" altLang="en-US" sz="950" b="1" u="none" strike="noStrike" dirty="0" err="1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입력받아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 파일 서버에 정보와 일치하는지 확인한다</a:t>
                      </a: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algn="l" fontAlgn="ctr">
                        <a:lnSpc>
                          <a:spcPct val="125000"/>
                        </a:lnSpc>
                      </a:pP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2. 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사용자의 정보는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계좌 번호</a:t>
                      </a: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비밀번호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를 </a:t>
                      </a:r>
                      <a:r>
                        <a:rPr lang="ko-KR" altLang="en-US" sz="950" b="1" u="none" strike="noStrike" dirty="0" err="1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입력</a:t>
                      </a:r>
                      <a:r>
                        <a:rPr lang="ko-KR" altLang="en-US" sz="950" b="1" u="none" strike="noStrike" dirty="0" err="1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받는다</a:t>
                      </a: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algn="l" fontAlgn="ctr">
                        <a:lnSpc>
                          <a:spcPct val="125000"/>
                        </a:lnSpc>
                      </a:pP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3.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인증 번호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를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발급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받고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인증 번호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를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입력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한다</a:t>
                      </a: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algn="l" fontAlgn="ctr">
                        <a:lnSpc>
                          <a:spcPct val="125000"/>
                        </a:lnSpc>
                      </a:pP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4. 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사용자의 정보와 파일 서버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정보가 일치 시 계좌</a:t>
                      </a:r>
                      <a:r>
                        <a:rPr lang="ko-KR" altLang="en-US" sz="95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를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 해지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한다</a:t>
                      </a: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en-US" altLang="ko-KR" sz="95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2768548"/>
                  </a:ext>
                </a:extLst>
              </a:tr>
              <a:tr h="8131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  <a:endParaRPr lang="en-US" altLang="ko-KR" sz="12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입출금 기능</a:t>
                      </a:r>
                      <a:endParaRPr lang="ko-KR" altLang="en-US" sz="12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예금 입금</a:t>
                      </a:r>
                      <a:endParaRPr lang="ko-KR" altLang="en-US" sz="12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  <a:endParaRPr lang="ko-KR" altLang="en-US" sz="12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중</a:t>
                      </a:r>
                      <a:endParaRPr lang="ko-KR" altLang="en-US" sz="1200" b="1" i="0" u="none" strike="noStrike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5000"/>
                        </a:lnSpc>
                      </a:pP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1. 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사용자의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계좌 번호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를 </a:t>
                      </a:r>
                      <a:r>
                        <a:rPr lang="ko-KR" altLang="en-US" sz="950" b="1" u="none" strike="noStrike" dirty="0" err="1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입력</a:t>
                      </a:r>
                      <a:r>
                        <a:rPr lang="ko-KR" altLang="en-US" sz="950" b="1" u="none" strike="noStrike" dirty="0" err="1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받는다</a:t>
                      </a: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2.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입금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할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금액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을 </a:t>
                      </a:r>
                      <a:r>
                        <a:rPr lang="ko-KR" altLang="en-US" sz="950" b="1" u="none" strike="noStrike" dirty="0" err="1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입력</a:t>
                      </a:r>
                      <a:r>
                        <a:rPr lang="ko-KR" altLang="en-US" sz="950" b="1" u="none" strike="noStrike" dirty="0" err="1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받는다</a:t>
                      </a: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3. 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거래내역에 계좌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입금 날짜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를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저장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한다</a:t>
                      </a: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4.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입금 후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의 계좌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명세표</a:t>
                      </a:r>
                      <a:r>
                        <a:rPr lang="en-US" altLang="ko-KR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거래 날짜</a:t>
                      </a:r>
                      <a:r>
                        <a:rPr lang="en-US" altLang="ko-KR" sz="95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계좌 번호</a:t>
                      </a:r>
                      <a:r>
                        <a:rPr lang="en-US" altLang="ko-KR" sz="95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거래 금액</a:t>
                      </a:r>
                      <a:r>
                        <a:rPr lang="en-US" altLang="ko-KR" sz="95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잔액</a:t>
                      </a:r>
                      <a:r>
                        <a:rPr lang="en-US" altLang="ko-KR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를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출력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한 뒤에 파일 서버에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저장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한다</a:t>
                      </a: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en-US" altLang="ko-KR" sz="95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4382797"/>
                  </a:ext>
                </a:extLst>
              </a:tr>
              <a:tr h="8131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  <a:endParaRPr lang="en-US" altLang="ko-KR" sz="12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입출금 기능</a:t>
                      </a:r>
                      <a:endParaRPr lang="ko-KR" altLang="en-US" sz="12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예금 출금</a:t>
                      </a:r>
                      <a:endParaRPr lang="ko-KR" altLang="en-US" sz="12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  <a:endParaRPr lang="ko-KR" altLang="en-US" sz="12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하</a:t>
                      </a:r>
                      <a:endParaRPr lang="ko-KR" altLang="en-US" sz="12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5000"/>
                        </a:lnSpc>
                      </a:pP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1. 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사용자의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계좌 번호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와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비밀번호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를 </a:t>
                      </a:r>
                      <a:r>
                        <a:rPr lang="ko-KR" altLang="en-US" sz="950" b="1" u="none" strike="noStrike" dirty="0" err="1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입력</a:t>
                      </a:r>
                      <a:r>
                        <a:rPr lang="ko-KR" altLang="en-US" sz="950" b="1" u="none" strike="noStrike" dirty="0" err="1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받는다</a:t>
                      </a: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2.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출금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할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금액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을 </a:t>
                      </a:r>
                      <a:r>
                        <a:rPr lang="ko-KR" altLang="en-US" sz="950" b="1" u="none" strike="noStrike" dirty="0" err="1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입력</a:t>
                      </a:r>
                      <a:r>
                        <a:rPr lang="ko-KR" altLang="en-US" sz="950" b="1" u="none" strike="noStrike" dirty="0" err="1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받는다</a:t>
                      </a: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3. 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거래내역에 계좌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출금 날짜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를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저장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한다</a:t>
                      </a: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4.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출금 후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의 계좌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명세표</a:t>
                      </a:r>
                      <a:r>
                        <a:rPr lang="en-US" altLang="ko-KR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거래 날짜</a:t>
                      </a:r>
                      <a:r>
                        <a:rPr lang="en-US" altLang="ko-KR" sz="95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계좌 번호</a:t>
                      </a:r>
                      <a:r>
                        <a:rPr lang="en-US" altLang="ko-KR" sz="95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거래 금액</a:t>
                      </a:r>
                      <a:r>
                        <a:rPr lang="en-US" altLang="ko-KR" sz="95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 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잔액</a:t>
                      </a:r>
                      <a:r>
                        <a:rPr lang="en-US" altLang="ko-KR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r>
                        <a:rPr lang="ko-KR" altLang="en-US" sz="95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를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출력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한 뒤에 파일 서버에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저장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한다</a:t>
                      </a: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en-US" altLang="ko-KR" sz="95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994734"/>
                  </a:ext>
                </a:extLst>
              </a:tr>
              <a:tr h="10145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  <a:endParaRPr lang="en-US" altLang="ko-KR" sz="12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입출금 기능</a:t>
                      </a:r>
                      <a:endParaRPr lang="ko-KR" altLang="en-US" sz="12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계좌 이체</a:t>
                      </a:r>
                      <a:endParaRPr lang="ko-KR" altLang="en-US" sz="12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  <a:endParaRPr lang="ko-KR" altLang="en-US" sz="12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  <a:endParaRPr lang="ko-KR" altLang="en-US" sz="12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5000"/>
                        </a:lnSpc>
                      </a:pP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1.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사용자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의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계좌 번호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와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수금인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의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계좌 번호 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그리고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사용자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의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비밀번호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를 </a:t>
                      </a:r>
                      <a:r>
                        <a:rPr lang="ko-KR" altLang="en-US" sz="950" b="1" u="none" strike="noStrike" kern="1200" dirty="0" err="1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입력</a:t>
                      </a:r>
                      <a:r>
                        <a:rPr lang="ko-KR" altLang="en-US" sz="950" b="1" u="none" strike="noStrike" kern="1200" dirty="0" err="1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받는다</a:t>
                      </a:r>
                      <a:r>
                        <a:rPr lang="en-US" altLang="ko-KR" sz="95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b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2.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이체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할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금액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을 </a:t>
                      </a:r>
                      <a:r>
                        <a:rPr lang="ko-KR" altLang="en-US" sz="950" b="1" u="none" strike="noStrike" dirty="0" err="1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입력</a:t>
                      </a:r>
                      <a:r>
                        <a:rPr lang="ko-KR" altLang="en-US" sz="950" b="1" u="none" strike="noStrike" dirty="0" err="1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받는다</a:t>
                      </a: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3.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수금인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의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정보</a:t>
                      </a: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이름과 계좌 번호</a:t>
                      </a: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를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출력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하고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이체 확인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을 받는다</a:t>
                      </a: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4. 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거래내역에 계좌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이체 날짜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를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저장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한다</a:t>
                      </a: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5.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이체 후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의 계좌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잔액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을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명세표</a:t>
                      </a:r>
                      <a:r>
                        <a:rPr lang="en-US" altLang="ko-KR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거래 날짜</a:t>
                      </a:r>
                      <a:r>
                        <a:rPr lang="en-US" altLang="ko-KR" sz="95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송금인 계좌 번호</a:t>
                      </a:r>
                      <a:r>
                        <a:rPr lang="en-US" altLang="ko-KR" sz="95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송금액</a:t>
                      </a:r>
                      <a:r>
                        <a:rPr lang="en-US" altLang="ko-KR" sz="95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수금인 계좌 번호</a:t>
                      </a:r>
                      <a:r>
                        <a:rPr lang="en-US" altLang="ko-KR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r>
                        <a:rPr lang="ko-KR" altLang="en-US" sz="95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를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950" b="1" u="none" strike="noStrike" kern="1200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출력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한 뒤에 파일 서버에 </a:t>
                      </a:r>
                      <a:r>
                        <a:rPr lang="ko-KR" altLang="en-US" sz="950" b="1" u="none" strike="noStrike" dirty="0">
                          <a:solidFill>
                            <a:srgbClr val="FBA305"/>
                          </a:solidFill>
                          <a:effectLst/>
                          <a:latin typeface="+mj-ea"/>
                          <a:ea typeface="+mj-ea"/>
                        </a:rPr>
                        <a:t>저장</a:t>
                      </a:r>
                      <a:r>
                        <a:rPr lang="ko-KR" altLang="en-US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한다</a:t>
                      </a:r>
                      <a:r>
                        <a:rPr lang="en-US" altLang="ko-KR" sz="95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en-US" altLang="ko-KR" sz="95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602902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4BF0AB28-80A9-4398-8E6A-2AE08BD838BC}"/>
              </a:ext>
            </a:extLst>
          </p:cNvPr>
          <p:cNvSpPr/>
          <p:nvPr/>
        </p:nvSpPr>
        <p:spPr>
          <a:xfrm>
            <a:off x="429964" y="178833"/>
            <a:ext cx="35241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</a:t>
            </a:r>
            <a:r>
              <a:rPr lang="en-US" altLang="ko-KR" sz="100" b="1" spc="600" dirty="0">
                <a:solidFill>
                  <a:srgbClr val="113947"/>
                </a:solidFill>
              </a:rPr>
              <a:t> </a:t>
            </a:r>
            <a:r>
              <a:rPr lang="ko-KR" altLang="en-US" b="1" spc="600">
                <a:solidFill>
                  <a:srgbClr val="113947"/>
                </a:solidFill>
              </a:rPr>
              <a:t>기능정의 목록</a:t>
            </a:r>
            <a:r>
              <a:rPr lang="en-US" altLang="ko-KR" b="1" spc="600">
                <a:solidFill>
                  <a:srgbClr val="113947"/>
                </a:solidFill>
              </a:rPr>
              <a:t>(</a:t>
            </a:r>
            <a:r>
              <a:rPr lang="en-US" altLang="ko-KR" b="1" spc="600" dirty="0">
                <a:solidFill>
                  <a:srgbClr val="113947"/>
                </a:solidFill>
              </a:rPr>
              <a:t>1/2)</a:t>
            </a:r>
            <a:endParaRPr lang="ko-KR" altLang="en-US" b="1" spc="600" dirty="0">
              <a:solidFill>
                <a:srgbClr val="113947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931588-D6AF-47AC-AAB8-9CC82919A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4D42-67B2-4D3E-B9DF-1C7EE5796DF3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079AE1-CFEA-45C5-8695-890D360207E9}"/>
              </a:ext>
            </a:extLst>
          </p:cNvPr>
          <p:cNvSpPr txBox="1"/>
          <p:nvPr/>
        </p:nvSpPr>
        <p:spPr>
          <a:xfrm>
            <a:off x="3804322" y="213975"/>
            <a:ext cx="2010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BA305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rgbClr val="FBA305"/>
                </a:solidFill>
                <a:latin typeface="+mn-ea"/>
              </a:rPr>
              <a:t>사용자 관리</a:t>
            </a:r>
          </a:p>
        </p:txBody>
      </p:sp>
    </p:spTree>
    <p:extLst>
      <p:ext uri="{BB962C8B-B14F-4D97-AF65-F5344CB8AC3E}">
        <p14:creationId xmlns:p14="http://schemas.microsoft.com/office/powerpoint/2010/main" val="3233992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63EDD93-88F9-4839-A6CB-E5061DB283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490995"/>
              </p:ext>
            </p:extLst>
          </p:nvPr>
        </p:nvGraphicFramePr>
        <p:xfrm>
          <a:off x="339970" y="656493"/>
          <a:ext cx="11512062" cy="31916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6559">
                  <a:extLst>
                    <a:ext uri="{9D8B030D-6E8A-4147-A177-3AD203B41FA5}">
                      <a16:colId xmlns:a16="http://schemas.microsoft.com/office/drawing/2014/main" val="2018165297"/>
                    </a:ext>
                  </a:extLst>
                </a:gridCol>
                <a:gridCol w="837136">
                  <a:extLst>
                    <a:ext uri="{9D8B030D-6E8A-4147-A177-3AD203B41FA5}">
                      <a16:colId xmlns:a16="http://schemas.microsoft.com/office/drawing/2014/main" val="3755522491"/>
                    </a:ext>
                  </a:extLst>
                </a:gridCol>
                <a:gridCol w="1391935">
                  <a:extLst>
                    <a:ext uri="{9D8B030D-6E8A-4147-A177-3AD203B41FA5}">
                      <a16:colId xmlns:a16="http://schemas.microsoft.com/office/drawing/2014/main" val="620106784"/>
                    </a:ext>
                  </a:extLst>
                </a:gridCol>
                <a:gridCol w="592015">
                  <a:extLst>
                    <a:ext uri="{9D8B030D-6E8A-4147-A177-3AD203B41FA5}">
                      <a16:colId xmlns:a16="http://schemas.microsoft.com/office/drawing/2014/main" val="3419015653"/>
                    </a:ext>
                  </a:extLst>
                </a:gridCol>
                <a:gridCol w="539262">
                  <a:extLst>
                    <a:ext uri="{9D8B030D-6E8A-4147-A177-3AD203B41FA5}">
                      <a16:colId xmlns:a16="http://schemas.microsoft.com/office/drawing/2014/main" val="46113968"/>
                    </a:ext>
                  </a:extLst>
                </a:gridCol>
                <a:gridCol w="7825155">
                  <a:extLst>
                    <a:ext uri="{9D8B030D-6E8A-4147-A177-3AD203B41FA5}">
                      <a16:colId xmlns:a16="http://schemas.microsoft.com/office/drawing/2014/main" val="2712709061"/>
                    </a:ext>
                  </a:extLst>
                </a:gridCol>
              </a:tblGrid>
              <a:tr h="371719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기능</a:t>
                      </a:r>
                    </a:p>
                  </a:txBody>
                  <a:tcPr marL="9525" marR="9525" marT="72000" marB="72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655908"/>
                  </a:ext>
                </a:extLst>
              </a:tr>
              <a:tr h="3717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marL="9525" marR="9525" marT="72000" marB="72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기능</a:t>
                      </a:r>
                    </a:p>
                  </a:txBody>
                  <a:tcPr marL="9525" marR="9525" marT="72000" marB="72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관련 기능</a:t>
                      </a:r>
                    </a:p>
                  </a:txBody>
                  <a:tcPr marL="9525" marR="9525" marT="72000" marB="72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우선 순위</a:t>
                      </a:r>
                    </a:p>
                  </a:txBody>
                  <a:tcPr marL="9525" marR="9525" marT="72000" marB="72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중요도</a:t>
                      </a:r>
                    </a:p>
                  </a:txBody>
                  <a:tcPr marL="9525" marR="9525" marT="72000" marB="72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정의</a:t>
                      </a:r>
                    </a:p>
                  </a:txBody>
                  <a:tcPr marL="9525" marR="9525" marT="72000" marB="72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82581074"/>
                  </a:ext>
                </a:extLst>
              </a:tr>
              <a:tr h="8160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0" marB="72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</a:p>
                  </a:txBody>
                  <a:tcPr marL="9525" marR="9525" marT="0" marB="72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인증</a:t>
                      </a:r>
                    </a:p>
                  </a:txBody>
                  <a:tcPr marL="9525" marR="9525" marT="0" marB="72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</a:t>
                      </a:r>
                    </a:p>
                  </a:txBody>
                  <a:tcPr marL="9525" marR="9525" marT="0" marB="72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</a:t>
                      </a:r>
                    </a:p>
                  </a:txBody>
                  <a:tcPr marL="9525" marR="9525" marT="0" marB="72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0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000" b="1" i="0" u="none" strike="noStrike" dirty="0">
                          <a:solidFill>
                            <a:srgbClr val="FBA30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</a:t>
                      </a:r>
                      <a:r>
                        <a:rPr lang="ko-KR" altLang="en-US" sz="10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 </a:t>
                      </a:r>
                      <a:r>
                        <a:rPr lang="en-US" altLang="ko-KR" sz="1000" b="1" i="0" u="none" strike="noStrike" dirty="0">
                          <a:solidFill>
                            <a:srgbClr val="FBA30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000" b="1" i="0" u="none" strike="noStrike" dirty="0">
                          <a:solidFill>
                            <a:srgbClr val="FBA30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</a:t>
                      </a:r>
                      <a:r>
                        <a:rPr lang="ko-KR" altLang="en-US" sz="10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누르면 </a:t>
                      </a:r>
                      <a:r>
                        <a:rPr lang="ko-KR" altLang="en-US" sz="1000" b="1" i="0" u="none" strike="noStrike" dirty="0">
                          <a:solidFill>
                            <a:srgbClr val="FBA30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  <a:r>
                        <a:rPr lang="ko-KR" altLang="en-US" sz="10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접속 </a:t>
                      </a:r>
                      <a:r>
                        <a:rPr lang="ko-KR" altLang="en-US" sz="1000" b="1" i="0" u="none" strike="noStrike" dirty="0">
                          <a:solidFill>
                            <a:srgbClr val="FBA30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</a:t>
                      </a:r>
                      <a:r>
                        <a:rPr lang="ko-KR" altLang="en-US" sz="10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</a:t>
                      </a:r>
                      <a:r>
                        <a:rPr lang="ko-KR" altLang="en-US" sz="1000" b="1" i="0" u="none" strike="noStrike" dirty="0">
                          <a:solidFill>
                            <a:srgbClr val="FBA30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</a:t>
                      </a:r>
                      <a:r>
                        <a:rPr lang="ko-KR" altLang="en-US" sz="10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한다</a:t>
                      </a:r>
                      <a:r>
                        <a:rPr lang="en-US" altLang="ko-KR" sz="10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en-US" altLang="ko-KR" sz="10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000" b="1" i="0" u="none" strike="noStrike" dirty="0">
                          <a:solidFill>
                            <a:srgbClr val="FBA30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10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접속 </a:t>
                      </a:r>
                      <a:r>
                        <a:rPr lang="ko-KR" altLang="en-US" sz="1000" b="1" i="0" u="none" strike="noStrike" dirty="0">
                          <a:solidFill>
                            <a:srgbClr val="FBA30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</a:t>
                      </a:r>
                      <a:r>
                        <a:rPr lang="ko-KR" altLang="en-US" sz="10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 관리자 </a:t>
                      </a:r>
                      <a:r>
                        <a:rPr lang="ko-KR" altLang="en-US" sz="1000" b="1" i="0" u="none" strike="noStrike" dirty="0">
                          <a:solidFill>
                            <a:srgbClr val="FBA30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</a:t>
                      </a:r>
                      <a:r>
                        <a:rPr lang="ko-KR" altLang="en-US" sz="10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</a:t>
                      </a:r>
                      <a:r>
                        <a:rPr lang="ko-KR" altLang="en-US" sz="1000" b="1" i="0" u="none" strike="noStrike" dirty="0">
                          <a:solidFill>
                            <a:srgbClr val="FBA30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</a:t>
                      </a:r>
                      <a:r>
                        <a:rPr lang="ko-KR" altLang="en-US" sz="10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하면 관리자 권한으로 </a:t>
                      </a:r>
                      <a:r>
                        <a:rPr lang="ko-KR" altLang="en-US" sz="1000" b="1" i="0" u="none" strike="noStrike" dirty="0">
                          <a:solidFill>
                            <a:srgbClr val="FBA30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접속</a:t>
                      </a:r>
                      <a:r>
                        <a:rPr lang="ko-KR" altLang="en-US" sz="10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한다</a:t>
                      </a:r>
                      <a:r>
                        <a:rPr lang="en-US" altLang="ko-KR" sz="10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en-US" altLang="ko-KR" sz="10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</a:t>
                      </a:r>
                      <a:r>
                        <a:rPr lang="ko-KR" altLang="en-US" sz="1000" b="1" i="0" u="none" strike="noStrike" dirty="0">
                          <a:solidFill>
                            <a:srgbClr val="FBA30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  <a:r>
                        <a:rPr lang="ko-KR" altLang="en-US" sz="10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접속 화면 </a:t>
                      </a:r>
                      <a:r>
                        <a:rPr lang="ko-KR" altLang="en-US" sz="1000" b="1" i="0" u="none" strike="noStrike" dirty="0">
                          <a:solidFill>
                            <a:srgbClr val="FBA30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</a:t>
                      </a:r>
                      <a:r>
                        <a:rPr lang="ko-KR" altLang="en-US" sz="10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는 </a:t>
                      </a:r>
                      <a:r>
                        <a:rPr lang="ko-KR" altLang="en-US" sz="1000" b="1" i="0" u="none" strike="noStrike" dirty="0" err="1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메인화면에</a:t>
                      </a:r>
                      <a:r>
                        <a:rPr lang="ko-KR" altLang="en-US" sz="10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i="0" u="none" strike="noStrike" dirty="0">
                          <a:solidFill>
                            <a:srgbClr val="FBA30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표시</a:t>
                      </a:r>
                      <a:r>
                        <a:rPr lang="ko-KR" altLang="en-US" sz="10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되면 </a:t>
                      </a:r>
                      <a:r>
                        <a:rPr lang="ko-KR" altLang="en-US" sz="1000" b="1" i="0" u="none" strike="noStrike" dirty="0">
                          <a:solidFill>
                            <a:srgbClr val="FBA30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</a:t>
                      </a:r>
                      <a:r>
                        <a:rPr lang="ko-KR" altLang="en-US" sz="10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i="0" u="none" strike="noStrike" dirty="0">
                          <a:solidFill>
                            <a:srgbClr val="FBA30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된다</a:t>
                      </a:r>
                      <a:r>
                        <a:rPr lang="en-US" altLang="ko-KR" sz="10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136800" marR="136800" marT="0" marB="72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2768548"/>
                  </a:ext>
                </a:extLst>
              </a:tr>
              <a:tr h="8160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0" marB="72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113947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관리</a:t>
                      </a:r>
                    </a:p>
                  </a:txBody>
                  <a:tcPr marL="9525" marR="9525" marT="0" marB="72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</a:t>
                      </a:r>
                    </a:p>
                  </a:txBody>
                  <a:tcPr marL="9525" marR="9525" marT="0" marB="72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</a:t>
                      </a:r>
                    </a:p>
                  </a:txBody>
                  <a:tcPr marL="9525" marR="9525" marT="0" marB="72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0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000" b="1" i="0" u="none" strike="noStrike" dirty="0">
                          <a:solidFill>
                            <a:srgbClr val="FBA30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권한</a:t>
                      </a:r>
                      <a:r>
                        <a:rPr lang="ko-KR" altLang="en-US" sz="10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</a:t>
                      </a:r>
                      <a:r>
                        <a:rPr lang="ko-KR" altLang="en-US" sz="1000" b="1" i="0" u="none" strike="noStrike" dirty="0">
                          <a:solidFill>
                            <a:srgbClr val="FBA30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r>
                        <a:rPr lang="ko-KR" altLang="en-US" sz="10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</a:t>
                      </a:r>
                      <a:r>
                        <a:rPr lang="ko-KR" altLang="en-US" sz="1000" b="1" i="0" u="none" strike="noStrike" dirty="0">
                          <a:solidFill>
                            <a:srgbClr val="FBA30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</a:t>
                      </a:r>
                      <a:r>
                        <a:rPr lang="ko-KR" altLang="en-US" sz="10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 </a:t>
                      </a:r>
                      <a:r>
                        <a:rPr lang="ko-KR" altLang="en-US" sz="1000" b="1" i="0" u="none" strike="noStrike" dirty="0">
                          <a:solidFill>
                            <a:srgbClr val="FBA30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</a:t>
                      </a:r>
                      <a:r>
                        <a:rPr lang="ko-KR" altLang="en-US" sz="10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</a:t>
                      </a:r>
                      <a:r>
                        <a:rPr lang="ko-KR" altLang="en-US" sz="1000" b="1" i="0" u="none" strike="noStrike" dirty="0">
                          <a:solidFill>
                            <a:srgbClr val="FBA30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</a:t>
                      </a:r>
                      <a:r>
                        <a:rPr lang="ko-KR" altLang="en-US" sz="10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할 수 있다</a:t>
                      </a:r>
                      <a:r>
                        <a:rPr lang="en-US" altLang="ko-KR" sz="10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en-US" altLang="ko-KR" sz="10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000" b="1" i="0" u="none" strike="noStrike" dirty="0">
                          <a:solidFill>
                            <a:srgbClr val="FBA30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권한</a:t>
                      </a:r>
                      <a:r>
                        <a:rPr lang="ko-KR" altLang="en-US" sz="10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</a:t>
                      </a:r>
                      <a:r>
                        <a:rPr lang="ko-KR" altLang="en-US" sz="1000" b="1" i="0" u="none" strike="noStrike" dirty="0">
                          <a:solidFill>
                            <a:srgbClr val="FBA30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r>
                        <a:rPr lang="ko-KR" altLang="en-US" sz="10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</a:t>
                      </a:r>
                      <a:r>
                        <a:rPr lang="ko-KR" altLang="en-US" sz="1000" b="1" i="0" u="none" strike="noStrike" dirty="0">
                          <a:solidFill>
                            <a:srgbClr val="FBA30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</a:t>
                      </a:r>
                      <a:r>
                        <a:rPr lang="ko-KR" altLang="en-US" sz="10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</a:t>
                      </a:r>
                      <a:r>
                        <a:rPr lang="ko-KR" altLang="en-US" sz="1000" b="1" i="0" u="none" strike="noStrike" dirty="0">
                          <a:solidFill>
                            <a:srgbClr val="FBA30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</a:t>
                      </a:r>
                      <a:r>
                        <a:rPr lang="ko-KR" altLang="en-US" sz="10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하거나 </a:t>
                      </a:r>
                      <a:r>
                        <a:rPr lang="ko-KR" altLang="en-US" sz="1000" b="1" i="0" u="none" strike="noStrike" dirty="0">
                          <a:solidFill>
                            <a:srgbClr val="FBA30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  <a:r>
                        <a:rPr lang="ko-KR" altLang="en-US" sz="10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할 수 있다</a:t>
                      </a:r>
                      <a:r>
                        <a:rPr lang="en-US" altLang="ko-KR" sz="10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136800" marR="136800" marT="0" marB="72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4382797"/>
                  </a:ext>
                </a:extLst>
              </a:tr>
              <a:tr h="8160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0" marB="72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113947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 서버 확인</a:t>
                      </a:r>
                    </a:p>
                  </a:txBody>
                  <a:tcPr marL="9525" marR="9525" marT="0" marB="72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</a:t>
                      </a:r>
                    </a:p>
                  </a:txBody>
                  <a:tcPr marL="9525" marR="9525" marT="0" marB="72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</a:t>
                      </a:r>
                    </a:p>
                  </a:txBody>
                  <a:tcPr marL="9525" marR="9525" marT="0" marB="72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0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000" b="1" i="0" u="none" strike="noStrike" dirty="0">
                          <a:solidFill>
                            <a:srgbClr val="FBA30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권한</a:t>
                      </a:r>
                      <a:r>
                        <a:rPr lang="ko-KR" altLang="en-US" sz="10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</a:t>
                      </a:r>
                      <a:r>
                        <a:rPr lang="ko-KR" altLang="en-US" sz="1000" b="1" i="0" u="none" strike="noStrike" dirty="0">
                          <a:solidFill>
                            <a:srgbClr val="FBA30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r>
                        <a:rPr lang="ko-KR" altLang="en-US" sz="10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</a:t>
                      </a:r>
                      <a:r>
                        <a:rPr lang="ko-KR" altLang="en-US" sz="1000" b="1" i="0" u="none" strike="noStrike" dirty="0">
                          <a:solidFill>
                            <a:srgbClr val="FBA30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정보</a:t>
                      </a:r>
                      <a:r>
                        <a:rPr lang="ko-KR" altLang="en-US" sz="10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</a:t>
                      </a:r>
                      <a:r>
                        <a:rPr lang="ko-KR" altLang="en-US" sz="1000" b="1" i="0" u="none" strike="noStrike" dirty="0">
                          <a:solidFill>
                            <a:srgbClr val="FBA30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열람</a:t>
                      </a:r>
                      <a:r>
                        <a:rPr lang="ko-KR" altLang="en-US" sz="10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할 수 있다</a:t>
                      </a:r>
                      <a:r>
                        <a:rPr lang="en-US" altLang="ko-KR" sz="10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en-US" altLang="ko-KR" sz="10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000" b="1" i="0" u="none" strike="noStrike" dirty="0">
                          <a:solidFill>
                            <a:srgbClr val="FBA30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  <a:r>
                        <a:rPr lang="ko-KR" altLang="en-US" sz="10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</a:t>
                      </a:r>
                      <a:r>
                        <a:rPr lang="ko-KR" altLang="en-US" sz="1000" b="1" i="0" u="none" strike="noStrike" dirty="0">
                          <a:solidFill>
                            <a:srgbClr val="FBA30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 파일</a:t>
                      </a:r>
                      <a:r>
                        <a:rPr lang="ko-KR" altLang="en-US" sz="10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</a:t>
                      </a:r>
                      <a:r>
                        <a:rPr lang="ko-KR" altLang="en-US" sz="1000" b="1" i="0" u="none" strike="noStrike" dirty="0">
                          <a:solidFill>
                            <a:srgbClr val="FBA30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열람</a:t>
                      </a:r>
                      <a:r>
                        <a:rPr lang="ko-KR" altLang="en-US" sz="10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할 수 있다</a:t>
                      </a:r>
                      <a:r>
                        <a:rPr lang="en-US" altLang="ko-KR" sz="10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</a:p>
                  </a:txBody>
                  <a:tcPr marL="136800" marR="136800" marT="0" marB="72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994734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4BF0AB28-80A9-4398-8E6A-2AE08BD838BC}"/>
              </a:ext>
            </a:extLst>
          </p:cNvPr>
          <p:cNvSpPr/>
          <p:nvPr/>
        </p:nvSpPr>
        <p:spPr>
          <a:xfrm>
            <a:off x="429964" y="178833"/>
            <a:ext cx="3536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</a:t>
            </a:r>
            <a:r>
              <a:rPr lang="en-US" altLang="ko-KR" sz="100" b="1" spc="600" dirty="0">
                <a:solidFill>
                  <a:srgbClr val="113947"/>
                </a:solidFill>
              </a:rPr>
              <a:t> </a:t>
            </a:r>
            <a:r>
              <a:rPr lang="ko-KR" altLang="en-US" b="1" spc="600" dirty="0">
                <a:solidFill>
                  <a:srgbClr val="113947"/>
                </a:solidFill>
              </a:rPr>
              <a:t>기능정의 목록</a:t>
            </a:r>
            <a:r>
              <a:rPr lang="en-US" altLang="ko-KR" b="1" spc="600" dirty="0">
                <a:solidFill>
                  <a:srgbClr val="113947"/>
                </a:solidFill>
              </a:rPr>
              <a:t>(2/2)</a:t>
            </a:r>
            <a:endParaRPr lang="ko-KR" altLang="en-US" b="1" spc="600" dirty="0">
              <a:solidFill>
                <a:srgbClr val="113947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931588-D6AF-47AC-AAB8-9CC82919A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4D42-67B2-4D3E-B9DF-1C7EE5796DF3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61E536-30A3-4D3E-9EE2-901B48B66A4B}"/>
              </a:ext>
            </a:extLst>
          </p:cNvPr>
          <p:cNvSpPr txBox="1"/>
          <p:nvPr/>
        </p:nvSpPr>
        <p:spPr>
          <a:xfrm>
            <a:off x="3701406" y="166477"/>
            <a:ext cx="2508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A305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rgbClr val="FBA305"/>
                </a:solidFill>
                <a:latin typeface="+mn-ea"/>
              </a:rPr>
              <a:t>관리자 및 시스템 기능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4820EE6-98C0-4F8C-B8B4-F99B0001E8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749016"/>
              </p:ext>
            </p:extLst>
          </p:nvPr>
        </p:nvGraphicFramePr>
        <p:xfrm>
          <a:off x="339969" y="4056047"/>
          <a:ext cx="11512062" cy="24911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6559">
                  <a:extLst>
                    <a:ext uri="{9D8B030D-6E8A-4147-A177-3AD203B41FA5}">
                      <a16:colId xmlns:a16="http://schemas.microsoft.com/office/drawing/2014/main" val="2018165297"/>
                    </a:ext>
                  </a:extLst>
                </a:gridCol>
                <a:gridCol w="837136">
                  <a:extLst>
                    <a:ext uri="{9D8B030D-6E8A-4147-A177-3AD203B41FA5}">
                      <a16:colId xmlns:a16="http://schemas.microsoft.com/office/drawing/2014/main" val="3755522491"/>
                    </a:ext>
                  </a:extLst>
                </a:gridCol>
                <a:gridCol w="1207960">
                  <a:extLst>
                    <a:ext uri="{9D8B030D-6E8A-4147-A177-3AD203B41FA5}">
                      <a16:colId xmlns:a16="http://schemas.microsoft.com/office/drawing/2014/main" val="620106784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3419015653"/>
                    </a:ext>
                  </a:extLst>
                </a:gridCol>
                <a:gridCol w="473631">
                  <a:extLst>
                    <a:ext uri="{9D8B030D-6E8A-4147-A177-3AD203B41FA5}">
                      <a16:colId xmlns:a16="http://schemas.microsoft.com/office/drawing/2014/main" val="46113968"/>
                    </a:ext>
                  </a:extLst>
                </a:gridCol>
                <a:gridCol w="8018704">
                  <a:extLst>
                    <a:ext uri="{9D8B030D-6E8A-4147-A177-3AD203B41FA5}">
                      <a16:colId xmlns:a16="http://schemas.microsoft.com/office/drawing/2014/main" val="2712709061"/>
                    </a:ext>
                  </a:extLst>
                </a:gridCol>
              </a:tblGrid>
              <a:tr h="340388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시스템 기능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92" marR="8792" marT="72000" marB="72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655908"/>
                  </a:ext>
                </a:extLst>
              </a:tr>
              <a:tr h="3403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번호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92" marR="8792" marT="72000" marB="72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시스템 기능</a:t>
                      </a:r>
                      <a:endParaRPr lang="ko-KR" altLang="en-US" sz="10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92" marR="8792" marT="72000" marB="72000" anchor="ctr"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시스템 관련 기능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92" marR="8792" marT="72000" marB="72000" anchor="ctr"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우선 순위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92" marR="8792" marT="72000" marB="72000" anchor="ctr"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중요도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92" marR="8792" marT="72000" marB="72000" anchor="ctr"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기능 정의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92" marR="8792" marT="72000" marB="7200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49455521"/>
                  </a:ext>
                </a:extLst>
              </a:tr>
              <a:tr h="3403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 dirty="0">
                          <a:solidFill>
                            <a:srgbClr val="113947"/>
                          </a:solidFill>
                          <a:effectLst/>
                        </a:rPr>
                        <a:t>1</a:t>
                      </a:r>
                      <a:endParaRPr lang="en-US" altLang="ko-KR" sz="1000" b="1" i="0" u="none" strike="noStrike" dirty="0">
                        <a:solidFill>
                          <a:srgbClr val="113947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92" marR="8792" marT="72000" marB="72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solidFill>
                            <a:srgbClr val="113947"/>
                          </a:solidFill>
                          <a:effectLst/>
                        </a:rPr>
                        <a:t>시스템</a:t>
                      </a:r>
                      <a:endParaRPr lang="ko-KR" altLang="en-US" sz="1200" b="1" i="0" u="none" strike="noStrike" dirty="0">
                        <a:solidFill>
                          <a:srgbClr val="113947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92" marR="8792" marT="72000" marB="72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 err="1">
                          <a:solidFill>
                            <a:srgbClr val="113947"/>
                          </a:solidFill>
                          <a:effectLst/>
                        </a:rPr>
                        <a:t>미거래</a:t>
                      </a:r>
                      <a:r>
                        <a:rPr lang="ko-KR" altLang="en-US" sz="1200" b="1" u="none" strike="noStrike" dirty="0">
                          <a:solidFill>
                            <a:srgbClr val="113947"/>
                          </a:solidFill>
                          <a:effectLst/>
                        </a:rPr>
                        <a:t> 계좌</a:t>
                      </a:r>
                      <a:endParaRPr lang="ko-KR" altLang="en-US" sz="1200" b="1" i="0" u="none" strike="noStrike" dirty="0">
                        <a:solidFill>
                          <a:srgbClr val="113947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92" marR="8792" marT="72000" marB="72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solidFill>
                            <a:srgbClr val="113947"/>
                          </a:solidFill>
                          <a:effectLst/>
                        </a:rPr>
                        <a:t>하</a:t>
                      </a:r>
                      <a:endParaRPr lang="ko-KR" altLang="en-US" sz="1200" b="1" i="0" u="none" strike="noStrike">
                        <a:solidFill>
                          <a:srgbClr val="113947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92" marR="8792" marT="72000" marB="72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solidFill>
                            <a:srgbClr val="113947"/>
                          </a:solidFill>
                          <a:effectLst/>
                        </a:rPr>
                        <a:t>중</a:t>
                      </a:r>
                      <a:endParaRPr lang="ko-KR" altLang="en-US" sz="1200" b="1" i="0" u="none" strike="noStrike">
                        <a:solidFill>
                          <a:srgbClr val="113947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92" marR="8792" marT="72000" marB="72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u="none" strike="noStrike" dirty="0">
                          <a:solidFill>
                            <a:srgbClr val="113947"/>
                          </a:solidFill>
                          <a:effectLst/>
                        </a:rPr>
                        <a:t>입금</a:t>
                      </a:r>
                      <a:r>
                        <a:rPr lang="en-US" altLang="ko-KR" sz="1000" b="1" u="none" strike="noStrike" dirty="0">
                          <a:solidFill>
                            <a:srgbClr val="113947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u="none" strike="noStrike" dirty="0">
                          <a:solidFill>
                            <a:srgbClr val="113947"/>
                          </a:solidFill>
                          <a:effectLst/>
                        </a:rPr>
                        <a:t>출금</a:t>
                      </a:r>
                      <a:r>
                        <a:rPr lang="en-US" altLang="ko-KR" sz="1000" b="1" u="none" strike="noStrike" dirty="0">
                          <a:solidFill>
                            <a:srgbClr val="113947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u="none" strike="noStrike" dirty="0">
                          <a:solidFill>
                            <a:srgbClr val="113947"/>
                          </a:solidFill>
                          <a:effectLst/>
                        </a:rPr>
                        <a:t>이체 시 마지막 거래내역을 조회해 </a:t>
                      </a:r>
                      <a:r>
                        <a:rPr lang="en-US" altLang="ko-KR" sz="1000" b="1" u="none" strike="noStrike" dirty="0">
                          <a:solidFill>
                            <a:srgbClr val="FBA305"/>
                          </a:solidFill>
                          <a:effectLst/>
                        </a:rPr>
                        <a:t>1</a:t>
                      </a:r>
                      <a:r>
                        <a:rPr lang="ko-KR" altLang="en-US" sz="1000" b="1" u="none" strike="noStrike" dirty="0">
                          <a:solidFill>
                            <a:srgbClr val="FBA305"/>
                          </a:solidFill>
                          <a:effectLst/>
                        </a:rPr>
                        <a:t>년간 거래가 없는 계좌</a:t>
                      </a:r>
                      <a:r>
                        <a:rPr lang="ko-KR" altLang="en-US" sz="1000" b="1" u="none" strike="noStrike" dirty="0">
                          <a:solidFill>
                            <a:srgbClr val="113947"/>
                          </a:solidFill>
                          <a:effectLst/>
                        </a:rPr>
                        <a:t>를 </a:t>
                      </a:r>
                      <a:r>
                        <a:rPr lang="ko-KR" altLang="en-US" sz="1000" b="1" u="none" strike="noStrike" dirty="0">
                          <a:solidFill>
                            <a:srgbClr val="FBA305"/>
                          </a:solidFill>
                          <a:effectLst/>
                        </a:rPr>
                        <a:t>정지</a:t>
                      </a:r>
                      <a:r>
                        <a:rPr lang="ko-KR" altLang="en-US" sz="1000" b="1" u="none" strike="noStrike" dirty="0">
                          <a:solidFill>
                            <a:srgbClr val="113947"/>
                          </a:solidFill>
                          <a:effectLst/>
                        </a:rPr>
                        <a:t>한다</a:t>
                      </a:r>
                      <a:r>
                        <a:rPr lang="en-US" altLang="ko-KR" sz="1000" b="1" u="none" strike="noStrike" dirty="0">
                          <a:solidFill>
                            <a:srgbClr val="113947"/>
                          </a:solidFill>
                          <a:effectLst/>
                        </a:rPr>
                        <a:t>.</a:t>
                      </a:r>
                    </a:p>
                    <a:p>
                      <a:pPr algn="l" fontAlgn="ctr"/>
                      <a:r>
                        <a:rPr lang="en-US" altLang="ko-KR" sz="10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Ex). 22</a:t>
                      </a:r>
                      <a:r>
                        <a:rPr lang="ko-KR" altLang="en-US" sz="10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0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0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10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0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일을 마지막으로 거래내역이 없을 시</a:t>
                      </a:r>
                      <a:r>
                        <a:rPr lang="en-US" altLang="ko-KR" sz="10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23</a:t>
                      </a:r>
                      <a:r>
                        <a:rPr lang="ko-KR" altLang="en-US" sz="10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0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0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0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1000" b="1" i="0" u="none" strike="noStrike" dirty="0">
                          <a:solidFill>
                            <a:srgbClr val="113947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부터 계좌 정지</a:t>
                      </a:r>
                      <a:endParaRPr lang="en-US" altLang="ko-KR" sz="1000" b="1" i="0" u="none" strike="noStrike" dirty="0">
                        <a:solidFill>
                          <a:srgbClr val="113947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6800" marR="136800" marT="72000" marB="72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581074"/>
                  </a:ext>
                </a:extLst>
              </a:tr>
              <a:tr h="3403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 dirty="0">
                          <a:solidFill>
                            <a:srgbClr val="113947"/>
                          </a:solidFill>
                          <a:effectLst/>
                        </a:rPr>
                        <a:t>2</a:t>
                      </a:r>
                      <a:endParaRPr lang="en-US" altLang="ko-KR" sz="1000" b="1" i="0" u="none" strike="noStrike" dirty="0">
                        <a:solidFill>
                          <a:srgbClr val="113947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92" marR="8792" marT="72000" marB="72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113947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92" marR="8792" marT="8792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solidFill>
                            <a:srgbClr val="113947"/>
                          </a:solidFill>
                          <a:effectLst/>
                        </a:rPr>
                        <a:t>보이스피싱 예방</a:t>
                      </a:r>
                      <a:endParaRPr lang="ko-KR" altLang="en-US" sz="1200" b="1" i="0" u="none" strike="noStrike" dirty="0">
                        <a:solidFill>
                          <a:srgbClr val="113947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92" marR="8792" marT="72000" marB="72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solidFill>
                            <a:srgbClr val="113947"/>
                          </a:solidFill>
                          <a:effectLst/>
                        </a:rPr>
                        <a:t>하</a:t>
                      </a:r>
                      <a:endParaRPr lang="ko-KR" altLang="en-US" sz="1200" b="1" i="0" u="none" strike="noStrike">
                        <a:solidFill>
                          <a:srgbClr val="113947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92" marR="8792" marT="72000" marB="72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solidFill>
                            <a:srgbClr val="113947"/>
                          </a:solidFill>
                          <a:effectLst/>
                        </a:rPr>
                        <a:t>상</a:t>
                      </a:r>
                      <a:endParaRPr lang="ko-KR" altLang="en-US" sz="1200" b="1" i="0" u="none" strike="noStrike">
                        <a:solidFill>
                          <a:srgbClr val="113947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92" marR="8792" marT="72000" marB="72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1" u="none" strike="noStrike" dirty="0">
                          <a:solidFill>
                            <a:srgbClr val="FBA305"/>
                          </a:solidFill>
                          <a:effectLst/>
                        </a:rPr>
                        <a:t>300</a:t>
                      </a:r>
                      <a:r>
                        <a:rPr lang="ko-KR" altLang="en-US" sz="1000" b="1" u="none" strike="noStrike" dirty="0">
                          <a:solidFill>
                            <a:srgbClr val="FBA305"/>
                          </a:solidFill>
                          <a:effectLst/>
                        </a:rPr>
                        <a:t>만 원 이상</a:t>
                      </a:r>
                      <a:r>
                        <a:rPr lang="ko-KR" altLang="en-US" sz="1000" b="1" u="none" strike="noStrike" dirty="0">
                          <a:solidFill>
                            <a:srgbClr val="113947"/>
                          </a:solidFill>
                          <a:effectLst/>
                        </a:rPr>
                        <a:t>의 </a:t>
                      </a:r>
                      <a:r>
                        <a:rPr lang="ko-KR" altLang="en-US" sz="1000" b="1" u="none" strike="noStrike" dirty="0">
                          <a:solidFill>
                            <a:srgbClr val="FBA305"/>
                          </a:solidFill>
                          <a:effectLst/>
                        </a:rPr>
                        <a:t>금액</a:t>
                      </a:r>
                      <a:r>
                        <a:rPr lang="ko-KR" altLang="en-US" sz="1000" b="1" u="none" strike="noStrike" dirty="0">
                          <a:solidFill>
                            <a:srgbClr val="113947"/>
                          </a:solidFill>
                          <a:effectLst/>
                        </a:rPr>
                        <a:t>이 </a:t>
                      </a:r>
                      <a:r>
                        <a:rPr lang="ko-KR" altLang="en-US" sz="1000" b="1" u="none" strike="noStrike" dirty="0">
                          <a:solidFill>
                            <a:srgbClr val="FBA305"/>
                          </a:solidFill>
                          <a:effectLst/>
                        </a:rPr>
                        <a:t>입금</a:t>
                      </a:r>
                      <a:r>
                        <a:rPr lang="ko-KR" altLang="en-US" sz="1000" b="1" u="none" strike="noStrike" dirty="0">
                          <a:solidFill>
                            <a:srgbClr val="113947"/>
                          </a:solidFill>
                          <a:effectLst/>
                        </a:rPr>
                        <a:t>된 경우 </a:t>
                      </a:r>
                      <a:r>
                        <a:rPr lang="en-US" altLang="ko-KR" sz="1000" b="1" u="none" strike="noStrike" dirty="0">
                          <a:solidFill>
                            <a:srgbClr val="113947"/>
                          </a:solidFill>
                          <a:effectLst/>
                        </a:rPr>
                        <a:t>10</a:t>
                      </a:r>
                      <a:r>
                        <a:rPr lang="ko-KR" altLang="en-US" sz="1000" b="1" u="none" strike="noStrike" dirty="0">
                          <a:solidFill>
                            <a:srgbClr val="113947"/>
                          </a:solidFill>
                          <a:effectLst/>
                        </a:rPr>
                        <a:t>분 동안 </a:t>
                      </a:r>
                      <a:r>
                        <a:rPr lang="ko-KR" altLang="en-US" sz="1000" b="1" u="none" strike="noStrike" dirty="0">
                          <a:solidFill>
                            <a:srgbClr val="FBA305"/>
                          </a:solidFill>
                          <a:effectLst/>
                        </a:rPr>
                        <a:t>계좌</a:t>
                      </a:r>
                      <a:r>
                        <a:rPr lang="ko-KR" altLang="en-US" sz="1000" b="1" u="none" strike="noStrike" dirty="0">
                          <a:solidFill>
                            <a:srgbClr val="113947"/>
                          </a:solidFill>
                          <a:effectLst/>
                        </a:rPr>
                        <a:t>를 </a:t>
                      </a:r>
                      <a:r>
                        <a:rPr lang="ko-KR" altLang="en-US" sz="1000" b="1" u="none" strike="noStrike" dirty="0">
                          <a:solidFill>
                            <a:srgbClr val="FBA305"/>
                          </a:solidFill>
                          <a:effectLst/>
                        </a:rPr>
                        <a:t>동결</a:t>
                      </a:r>
                      <a:r>
                        <a:rPr lang="ko-KR" altLang="en-US" sz="1000" b="1" u="none" strike="noStrike" dirty="0">
                          <a:solidFill>
                            <a:srgbClr val="113947"/>
                          </a:solidFill>
                          <a:effectLst/>
                        </a:rPr>
                        <a:t>시킨다</a:t>
                      </a:r>
                      <a:r>
                        <a:rPr lang="en-US" altLang="ko-KR" sz="1000" b="1" u="none" strike="noStrike" dirty="0">
                          <a:solidFill>
                            <a:srgbClr val="113947"/>
                          </a:solidFill>
                          <a:effectLst/>
                        </a:rPr>
                        <a:t>.</a:t>
                      </a:r>
                      <a:endParaRPr lang="en-US" altLang="ko-KR" sz="1000" b="1" i="0" u="none" strike="noStrike" dirty="0">
                        <a:solidFill>
                          <a:srgbClr val="113947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6800" marR="136800" marT="72000" marB="72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369594"/>
                  </a:ext>
                </a:extLst>
              </a:tr>
              <a:tr h="3403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>
                          <a:solidFill>
                            <a:srgbClr val="113947"/>
                          </a:solidFill>
                          <a:effectLst/>
                        </a:rPr>
                        <a:t>3</a:t>
                      </a:r>
                      <a:endParaRPr lang="en-US" altLang="ko-KR" sz="1000" b="1" i="0" u="none" strike="noStrike">
                        <a:solidFill>
                          <a:srgbClr val="113947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92" marR="8792" marT="72000" marB="72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113947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92" marR="8792" marT="8792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solidFill>
                            <a:srgbClr val="113947"/>
                          </a:solidFill>
                          <a:effectLst/>
                        </a:rPr>
                        <a:t>출금 제한</a:t>
                      </a:r>
                      <a:endParaRPr lang="ko-KR" altLang="en-US" sz="1200" b="1" i="0" u="none" strike="noStrike" dirty="0">
                        <a:solidFill>
                          <a:srgbClr val="113947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92" marR="8792" marT="72000" marB="72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solidFill>
                            <a:srgbClr val="113947"/>
                          </a:solidFill>
                          <a:effectLst/>
                        </a:rPr>
                        <a:t>하</a:t>
                      </a:r>
                      <a:endParaRPr lang="ko-KR" altLang="en-US" sz="1200" b="1" i="0" u="none" strike="noStrike" dirty="0">
                        <a:solidFill>
                          <a:srgbClr val="113947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92" marR="8792" marT="72000" marB="72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solidFill>
                            <a:srgbClr val="113947"/>
                          </a:solidFill>
                          <a:effectLst/>
                        </a:rPr>
                        <a:t>중</a:t>
                      </a:r>
                      <a:endParaRPr lang="ko-KR" altLang="en-US" sz="1200" b="1" i="0" u="none" strike="noStrike" dirty="0">
                        <a:solidFill>
                          <a:srgbClr val="113947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92" marR="8792" marT="72000" marB="72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1" u="none" strike="noStrike" dirty="0">
                          <a:solidFill>
                            <a:srgbClr val="113947"/>
                          </a:solidFill>
                          <a:effectLst/>
                        </a:rPr>
                        <a:t> </a:t>
                      </a:r>
                      <a:r>
                        <a:rPr lang="ko-KR" altLang="en-US" sz="1000" b="1" u="none" strike="noStrike" dirty="0">
                          <a:solidFill>
                            <a:srgbClr val="FBA305"/>
                          </a:solidFill>
                          <a:effectLst/>
                        </a:rPr>
                        <a:t>출금</a:t>
                      </a:r>
                      <a:r>
                        <a:rPr lang="ko-KR" altLang="en-US" sz="1000" b="1" u="none" strike="noStrike" dirty="0">
                          <a:solidFill>
                            <a:srgbClr val="113947"/>
                          </a:solidFill>
                          <a:effectLst/>
                        </a:rPr>
                        <a:t>은 </a:t>
                      </a:r>
                      <a:r>
                        <a:rPr lang="en-US" altLang="ko-KR" sz="1000" b="1" u="none" strike="noStrike" dirty="0">
                          <a:solidFill>
                            <a:srgbClr val="FBA305"/>
                          </a:solidFill>
                          <a:effectLst/>
                        </a:rPr>
                        <a:t>1</a:t>
                      </a:r>
                      <a:r>
                        <a:rPr lang="ko-KR" altLang="en-US" sz="1000" b="1" u="none" strike="noStrike" dirty="0">
                          <a:solidFill>
                            <a:srgbClr val="FBA305"/>
                          </a:solidFill>
                          <a:effectLst/>
                        </a:rPr>
                        <a:t>회 이용 시</a:t>
                      </a:r>
                      <a:r>
                        <a:rPr lang="ko-KR" altLang="en-US" sz="1000" b="1" u="none" strike="noStrike" dirty="0">
                          <a:solidFill>
                            <a:srgbClr val="113947"/>
                          </a:solidFill>
                          <a:effectLst/>
                        </a:rPr>
                        <a:t> 최소 </a:t>
                      </a:r>
                      <a:r>
                        <a:rPr lang="en-US" altLang="ko-KR" sz="1000" b="1" u="none" strike="noStrike" dirty="0">
                          <a:solidFill>
                            <a:srgbClr val="FBA305"/>
                          </a:solidFill>
                          <a:effectLst/>
                        </a:rPr>
                        <a:t>1</a:t>
                      </a:r>
                      <a:r>
                        <a:rPr lang="ko-KR" altLang="en-US" sz="1000" b="1" u="none" strike="noStrike" dirty="0">
                          <a:solidFill>
                            <a:srgbClr val="FBA305"/>
                          </a:solidFill>
                          <a:effectLst/>
                        </a:rPr>
                        <a:t>만 원 이상</a:t>
                      </a:r>
                      <a:r>
                        <a:rPr lang="en-US" altLang="ko-KR" sz="1000" b="1" u="none" strike="noStrike" dirty="0">
                          <a:solidFill>
                            <a:srgbClr val="113947"/>
                          </a:solidFill>
                          <a:effectLst/>
                        </a:rPr>
                        <a:t>,</a:t>
                      </a:r>
                      <a:r>
                        <a:rPr lang="ko-KR" altLang="en-US" sz="1000" b="1" u="none" strike="noStrike" dirty="0">
                          <a:solidFill>
                            <a:srgbClr val="113947"/>
                          </a:solidFill>
                          <a:effectLst/>
                        </a:rPr>
                        <a:t> 최대 </a:t>
                      </a:r>
                      <a:r>
                        <a:rPr lang="en-US" altLang="ko-KR" sz="1000" b="1" u="none" strike="noStrike" dirty="0">
                          <a:solidFill>
                            <a:srgbClr val="FBA305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000" b="1" u="none" strike="noStrike" dirty="0">
                          <a:solidFill>
                            <a:srgbClr val="FBA305"/>
                          </a:solidFill>
                          <a:effectLst/>
                        </a:rPr>
                        <a:t>만 원 이하</a:t>
                      </a:r>
                      <a:r>
                        <a:rPr lang="ko-KR" altLang="en-US" sz="1000" b="1" u="none" strike="noStrike" dirty="0">
                          <a:solidFill>
                            <a:srgbClr val="113947"/>
                          </a:solidFill>
                          <a:effectLst/>
                        </a:rPr>
                        <a:t>이며</a:t>
                      </a:r>
                      <a:r>
                        <a:rPr lang="en-US" altLang="ko-KR" sz="1000" b="1" u="none" strike="noStrike" dirty="0">
                          <a:solidFill>
                            <a:srgbClr val="113947"/>
                          </a:solidFill>
                          <a:effectLst/>
                        </a:rPr>
                        <a:t>, </a:t>
                      </a:r>
                      <a:r>
                        <a:rPr lang="en-US" altLang="ko-KR" sz="1000" b="1" u="none" strike="noStrike" dirty="0">
                          <a:solidFill>
                            <a:srgbClr val="FBA305"/>
                          </a:solidFill>
                          <a:effectLst/>
                        </a:rPr>
                        <a:t>1</a:t>
                      </a:r>
                      <a:r>
                        <a:rPr lang="ko-KR" altLang="en-US" sz="1000" b="1" u="none" strike="noStrike" dirty="0">
                          <a:solidFill>
                            <a:srgbClr val="FBA305"/>
                          </a:solidFill>
                          <a:effectLst/>
                        </a:rPr>
                        <a:t>일</a:t>
                      </a:r>
                      <a:r>
                        <a:rPr lang="ko-KR" altLang="en-US" sz="1000" b="1" u="none" strike="noStrike" dirty="0">
                          <a:solidFill>
                            <a:srgbClr val="113947"/>
                          </a:solidFill>
                          <a:effectLst/>
                        </a:rPr>
                        <a:t> 최대 </a:t>
                      </a:r>
                      <a:r>
                        <a:rPr lang="en-US" altLang="ko-KR" sz="1000" b="1" u="none" strike="noStrike" dirty="0">
                          <a:solidFill>
                            <a:srgbClr val="FBA305"/>
                          </a:solidFill>
                          <a:effectLst/>
                        </a:rPr>
                        <a:t>600</a:t>
                      </a:r>
                      <a:r>
                        <a:rPr lang="ko-KR" altLang="en-US" sz="1000" b="1" u="none" strike="noStrike" dirty="0">
                          <a:solidFill>
                            <a:srgbClr val="FBA305"/>
                          </a:solidFill>
                          <a:effectLst/>
                        </a:rPr>
                        <a:t>만 원까지 출금</a:t>
                      </a:r>
                      <a:r>
                        <a:rPr lang="ko-KR" altLang="en-US" sz="1000" b="1" u="none" strike="noStrike" dirty="0">
                          <a:solidFill>
                            <a:srgbClr val="113947"/>
                          </a:solidFill>
                          <a:effectLst/>
                        </a:rPr>
                        <a:t>할 수 있다</a:t>
                      </a:r>
                      <a:r>
                        <a:rPr lang="en-US" altLang="ko-KR" sz="1000" b="1" u="none" strike="noStrike" dirty="0">
                          <a:solidFill>
                            <a:srgbClr val="113947"/>
                          </a:solidFill>
                          <a:effectLst/>
                        </a:rPr>
                        <a:t>.</a:t>
                      </a:r>
                      <a:endParaRPr lang="en-US" altLang="ko-KR" sz="1000" b="1" i="0" u="none" strike="noStrike" dirty="0">
                        <a:solidFill>
                          <a:srgbClr val="113947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6800" marR="136800" marT="72000" marB="72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2768548"/>
                  </a:ext>
                </a:extLst>
              </a:tr>
              <a:tr h="3403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>
                          <a:solidFill>
                            <a:srgbClr val="113947"/>
                          </a:solidFill>
                          <a:effectLst/>
                        </a:rPr>
                        <a:t>4</a:t>
                      </a:r>
                      <a:endParaRPr lang="en-US" altLang="ko-KR" sz="1000" b="1" i="0" u="none" strike="noStrike">
                        <a:solidFill>
                          <a:srgbClr val="113947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92" marR="8792" marT="72000" marB="72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113947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92" marR="8792" marT="8792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solidFill>
                            <a:srgbClr val="113947"/>
                          </a:solidFill>
                          <a:effectLst/>
                        </a:rPr>
                        <a:t>이체 제한</a:t>
                      </a:r>
                      <a:endParaRPr lang="ko-KR" altLang="en-US" sz="1200" b="1" i="0" u="none" strike="noStrike">
                        <a:solidFill>
                          <a:srgbClr val="113947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92" marR="8792" marT="72000" marB="72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solidFill>
                            <a:srgbClr val="113947"/>
                          </a:solidFill>
                          <a:effectLst/>
                        </a:rPr>
                        <a:t>하</a:t>
                      </a:r>
                      <a:endParaRPr lang="ko-KR" altLang="en-US" sz="1200" b="1" i="0" u="none" strike="noStrike" dirty="0">
                        <a:solidFill>
                          <a:srgbClr val="113947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92" marR="8792" marT="72000" marB="72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solidFill>
                            <a:srgbClr val="113947"/>
                          </a:solidFill>
                          <a:effectLst/>
                        </a:rPr>
                        <a:t>중</a:t>
                      </a:r>
                      <a:endParaRPr lang="ko-KR" altLang="en-US" sz="1200" b="1" i="0" u="none" strike="noStrike" dirty="0">
                        <a:solidFill>
                          <a:srgbClr val="113947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92" marR="8792" marT="72000" marB="72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u="none" strike="noStrike" dirty="0">
                          <a:solidFill>
                            <a:srgbClr val="FBA305"/>
                          </a:solidFill>
                          <a:effectLst/>
                        </a:rPr>
                        <a:t>이체</a:t>
                      </a:r>
                      <a:r>
                        <a:rPr lang="ko-KR" altLang="en-US" sz="1000" b="1" u="none" strike="noStrike" dirty="0">
                          <a:solidFill>
                            <a:srgbClr val="113947"/>
                          </a:solidFill>
                          <a:effectLst/>
                        </a:rPr>
                        <a:t>는 </a:t>
                      </a:r>
                      <a:r>
                        <a:rPr lang="en-US" altLang="ko-KR" sz="1000" b="1" u="none" strike="noStrike" dirty="0">
                          <a:solidFill>
                            <a:srgbClr val="FBA305"/>
                          </a:solidFill>
                          <a:effectLst/>
                        </a:rPr>
                        <a:t>1</a:t>
                      </a:r>
                      <a:r>
                        <a:rPr lang="ko-KR" altLang="en-US" sz="1000" b="1" u="none" strike="noStrike" dirty="0">
                          <a:solidFill>
                            <a:srgbClr val="FBA305"/>
                          </a:solidFill>
                          <a:effectLst/>
                        </a:rPr>
                        <a:t>회</a:t>
                      </a:r>
                      <a:r>
                        <a:rPr lang="ko-KR" altLang="en-US" sz="1000" b="1" u="none" strike="noStrike" dirty="0">
                          <a:solidFill>
                            <a:srgbClr val="113947"/>
                          </a:solidFill>
                          <a:effectLst/>
                        </a:rPr>
                        <a:t> 최소 </a:t>
                      </a:r>
                      <a:r>
                        <a:rPr lang="en-US" altLang="ko-KR" sz="1000" b="1" u="none" strike="noStrike" dirty="0">
                          <a:solidFill>
                            <a:srgbClr val="FBA305"/>
                          </a:solidFill>
                          <a:effectLst/>
                        </a:rPr>
                        <a:t>1</a:t>
                      </a:r>
                      <a:r>
                        <a:rPr lang="ko-KR" altLang="en-US" sz="1000" b="1" u="none" strike="noStrike" dirty="0">
                          <a:solidFill>
                            <a:srgbClr val="FBA305"/>
                          </a:solidFill>
                          <a:effectLst/>
                        </a:rPr>
                        <a:t>원 이상</a:t>
                      </a:r>
                      <a:r>
                        <a:rPr lang="en-US" altLang="ko-KR" sz="1000" b="1" u="none" strike="noStrike" dirty="0">
                          <a:solidFill>
                            <a:srgbClr val="113947"/>
                          </a:solidFill>
                          <a:effectLst/>
                        </a:rPr>
                        <a:t>,</a:t>
                      </a:r>
                      <a:r>
                        <a:rPr lang="ko-KR" altLang="en-US" sz="1000" b="1" u="none" strike="noStrike" dirty="0">
                          <a:solidFill>
                            <a:srgbClr val="113947"/>
                          </a:solidFill>
                          <a:effectLst/>
                        </a:rPr>
                        <a:t> 최대 </a:t>
                      </a:r>
                      <a:r>
                        <a:rPr lang="en-US" altLang="ko-KR" sz="1000" b="1" u="none" strike="noStrike" dirty="0">
                          <a:solidFill>
                            <a:srgbClr val="FBA305"/>
                          </a:solidFill>
                          <a:effectLst/>
                        </a:rPr>
                        <a:t>600</a:t>
                      </a:r>
                      <a:r>
                        <a:rPr lang="ko-KR" altLang="en-US" sz="1000" b="1" u="none" strike="noStrike" dirty="0">
                          <a:solidFill>
                            <a:srgbClr val="FBA305"/>
                          </a:solidFill>
                          <a:effectLst/>
                        </a:rPr>
                        <a:t>만 원 이하</a:t>
                      </a:r>
                      <a:r>
                        <a:rPr lang="ko-KR" altLang="en-US" sz="1000" b="1" u="none" strike="noStrike" dirty="0">
                          <a:solidFill>
                            <a:srgbClr val="113947"/>
                          </a:solidFill>
                          <a:effectLst/>
                        </a:rPr>
                        <a:t>이며</a:t>
                      </a:r>
                      <a:r>
                        <a:rPr lang="en-US" altLang="ko-KR" sz="1000" b="1" u="none" strike="noStrike" dirty="0">
                          <a:solidFill>
                            <a:srgbClr val="113947"/>
                          </a:solidFill>
                          <a:effectLst/>
                        </a:rPr>
                        <a:t>,</a:t>
                      </a:r>
                      <a:r>
                        <a:rPr lang="ko-KR" altLang="en-US" sz="1000" b="1" u="none" strike="noStrike" dirty="0">
                          <a:solidFill>
                            <a:srgbClr val="113947"/>
                          </a:solidFill>
                          <a:effectLst/>
                        </a:rPr>
                        <a:t> </a:t>
                      </a:r>
                      <a:r>
                        <a:rPr lang="en-US" altLang="ko-KR" sz="1000" b="1" u="none" strike="noStrike" dirty="0">
                          <a:solidFill>
                            <a:srgbClr val="FBA305"/>
                          </a:solidFill>
                          <a:effectLst/>
                        </a:rPr>
                        <a:t>1</a:t>
                      </a:r>
                      <a:r>
                        <a:rPr lang="ko-KR" altLang="en-US" sz="1000" b="1" u="none" strike="noStrike" dirty="0">
                          <a:solidFill>
                            <a:srgbClr val="FBA305"/>
                          </a:solidFill>
                          <a:effectLst/>
                        </a:rPr>
                        <a:t>일</a:t>
                      </a:r>
                      <a:r>
                        <a:rPr lang="ko-KR" altLang="en-US" sz="1000" b="1" u="none" strike="noStrike" dirty="0">
                          <a:solidFill>
                            <a:srgbClr val="113947"/>
                          </a:solidFill>
                          <a:effectLst/>
                        </a:rPr>
                        <a:t> 최대</a:t>
                      </a:r>
                      <a:r>
                        <a:rPr lang="ko-KR" altLang="en-US" sz="1000" b="1" u="none" strike="noStrike" dirty="0">
                          <a:solidFill>
                            <a:srgbClr val="FBA305"/>
                          </a:solidFill>
                          <a:effectLst/>
                        </a:rPr>
                        <a:t> </a:t>
                      </a:r>
                      <a:r>
                        <a:rPr lang="en-US" altLang="ko-KR" sz="1000" b="1" u="none" strike="noStrike" dirty="0">
                          <a:solidFill>
                            <a:srgbClr val="FBA305"/>
                          </a:solidFill>
                          <a:effectLst/>
                        </a:rPr>
                        <a:t>3,000</a:t>
                      </a:r>
                      <a:r>
                        <a:rPr lang="ko-KR" altLang="en-US" sz="1000" b="1" u="none" strike="noStrike" dirty="0">
                          <a:solidFill>
                            <a:srgbClr val="FBA305"/>
                          </a:solidFill>
                          <a:effectLst/>
                        </a:rPr>
                        <a:t>만 원까지 이체</a:t>
                      </a:r>
                      <a:r>
                        <a:rPr lang="ko-KR" altLang="en-US" sz="1000" b="1" u="none" strike="noStrike" dirty="0">
                          <a:solidFill>
                            <a:srgbClr val="113947"/>
                          </a:solidFill>
                          <a:effectLst/>
                        </a:rPr>
                        <a:t>할 수 있다</a:t>
                      </a:r>
                      <a:r>
                        <a:rPr lang="en-US" altLang="ko-KR" sz="1000" b="1" u="none" strike="noStrike" dirty="0">
                          <a:solidFill>
                            <a:srgbClr val="113947"/>
                          </a:solidFill>
                          <a:effectLst/>
                        </a:rPr>
                        <a:t>.</a:t>
                      </a:r>
                      <a:endParaRPr lang="en-US" altLang="ko-KR" sz="1000" b="1" i="0" u="none" strike="noStrike" dirty="0">
                        <a:solidFill>
                          <a:srgbClr val="113947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6800" marR="136800" marT="72000" marB="72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4382797"/>
                  </a:ext>
                </a:extLst>
              </a:tr>
              <a:tr h="3403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>
                          <a:solidFill>
                            <a:srgbClr val="113947"/>
                          </a:solidFill>
                          <a:effectLst/>
                        </a:rPr>
                        <a:t>5</a:t>
                      </a:r>
                      <a:endParaRPr lang="en-US" altLang="ko-KR" sz="1000" b="1" i="0" u="none" strike="noStrike">
                        <a:solidFill>
                          <a:srgbClr val="113947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92" marR="8792" marT="72000" marB="72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113947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92" marR="8792" marT="8792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solidFill>
                            <a:srgbClr val="113947"/>
                          </a:solidFill>
                          <a:effectLst/>
                        </a:rPr>
                        <a:t>오기재 확인</a:t>
                      </a:r>
                      <a:endParaRPr lang="ko-KR" altLang="en-US" sz="1200" b="1" i="0" u="none" strike="noStrike">
                        <a:solidFill>
                          <a:srgbClr val="113947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92" marR="8792" marT="72000" marB="72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solidFill>
                            <a:srgbClr val="113947"/>
                          </a:solidFill>
                          <a:effectLst/>
                        </a:rPr>
                        <a:t>중</a:t>
                      </a:r>
                      <a:endParaRPr lang="ko-KR" altLang="en-US" sz="1200" b="1" i="0" u="none" strike="noStrike">
                        <a:solidFill>
                          <a:srgbClr val="113947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92" marR="8792" marT="72000" marB="72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solidFill>
                            <a:srgbClr val="113947"/>
                          </a:solidFill>
                          <a:effectLst/>
                        </a:rPr>
                        <a:t>하</a:t>
                      </a:r>
                      <a:endParaRPr lang="ko-KR" altLang="en-US" sz="1200" b="1" i="0" u="none" strike="noStrike" dirty="0">
                        <a:solidFill>
                          <a:srgbClr val="113947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92" marR="8792" marT="72000" marB="72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u="none" strike="noStrike" dirty="0">
                          <a:solidFill>
                            <a:srgbClr val="113947"/>
                          </a:solidFill>
                          <a:effectLst/>
                        </a:rPr>
                        <a:t>비밀번호</a:t>
                      </a:r>
                      <a:r>
                        <a:rPr lang="en-US" altLang="ko-KR" sz="1000" b="1" u="none" strike="noStrike" dirty="0">
                          <a:solidFill>
                            <a:srgbClr val="113947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u="none" strike="noStrike" dirty="0">
                          <a:solidFill>
                            <a:srgbClr val="113947"/>
                          </a:solidFill>
                          <a:effectLst/>
                        </a:rPr>
                        <a:t>계좌번호</a:t>
                      </a:r>
                      <a:r>
                        <a:rPr lang="en-US" altLang="ko-KR" sz="1000" b="1" u="none" strike="noStrike" dirty="0">
                          <a:solidFill>
                            <a:srgbClr val="113947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1" u="none" strike="noStrike" dirty="0">
                          <a:solidFill>
                            <a:srgbClr val="113947"/>
                          </a:solidFill>
                          <a:effectLst/>
                        </a:rPr>
                        <a:t>인증번호 </a:t>
                      </a:r>
                      <a:r>
                        <a:rPr lang="ko-KR" altLang="en-US" sz="1000" b="1" u="none" strike="noStrike" dirty="0" err="1">
                          <a:solidFill>
                            <a:srgbClr val="FBA305"/>
                          </a:solidFill>
                          <a:effectLst/>
                        </a:rPr>
                        <a:t>오기재</a:t>
                      </a:r>
                      <a:r>
                        <a:rPr lang="ko-KR" altLang="en-US" sz="1000" b="1" u="none" strike="noStrike" dirty="0">
                          <a:solidFill>
                            <a:srgbClr val="FBA305"/>
                          </a:solidFill>
                          <a:effectLst/>
                        </a:rPr>
                        <a:t> 시 </a:t>
                      </a:r>
                      <a:r>
                        <a:rPr lang="ko-KR" altLang="en-US" sz="1000" b="1" u="none" strike="noStrike" dirty="0" err="1">
                          <a:solidFill>
                            <a:srgbClr val="FBA305"/>
                          </a:solidFill>
                          <a:effectLst/>
                        </a:rPr>
                        <a:t>메인화면</a:t>
                      </a:r>
                      <a:r>
                        <a:rPr lang="ko-KR" altLang="en-US" sz="1000" b="1" u="none" strike="noStrike" dirty="0" err="1">
                          <a:solidFill>
                            <a:srgbClr val="113947"/>
                          </a:solidFill>
                          <a:effectLst/>
                        </a:rPr>
                        <a:t>으로</a:t>
                      </a:r>
                      <a:r>
                        <a:rPr lang="ko-KR" altLang="en-US" sz="1000" b="1" u="none" strike="noStrike" dirty="0">
                          <a:solidFill>
                            <a:srgbClr val="113947"/>
                          </a:solidFill>
                          <a:effectLst/>
                        </a:rPr>
                        <a:t> 돌아간다</a:t>
                      </a:r>
                      <a:r>
                        <a:rPr lang="en-US" altLang="ko-KR" sz="1000" b="1" u="none" strike="noStrike" dirty="0">
                          <a:solidFill>
                            <a:srgbClr val="113947"/>
                          </a:solidFill>
                          <a:effectLst/>
                        </a:rPr>
                        <a:t>.</a:t>
                      </a:r>
                      <a:endParaRPr lang="en-US" altLang="ko-KR" sz="1000" b="1" i="0" u="none" strike="noStrike" dirty="0">
                        <a:solidFill>
                          <a:srgbClr val="113947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6800" marR="136800" marT="72000" marB="72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994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3389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090037D-9057-4B99-B50E-5C13E2B52DE1}"/>
              </a:ext>
            </a:extLst>
          </p:cNvPr>
          <p:cNvSpPr/>
          <p:nvPr/>
        </p:nvSpPr>
        <p:spPr>
          <a:xfrm>
            <a:off x="429964" y="178833"/>
            <a:ext cx="14895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600" normalizeH="0" baseline="0" noProof="0">
                <a:ln>
                  <a:noFill/>
                </a:ln>
                <a:solidFill>
                  <a:srgbClr val="1139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04</a:t>
            </a:r>
            <a:r>
              <a:rPr kumimoji="0" lang="en-US" altLang="ko-KR" sz="100" b="1" i="0" u="none" strike="noStrike" kern="1200" cap="none" spc="600" normalizeH="0" baseline="0" noProof="0">
                <a:ln>
                  <a:noFill/>
                </a:ln>
                <a:solidFill>
                  <a:srgbClr val="1139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600" normalizeH="0" baseline="0" noProof="0">
                <a:ln>
                  <a:noFill/>
                </a:ln>
                <a:solidFill>
                  <a:srgbClr val="1139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Q&amp;A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113947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8FE6B8E-C71E-4B0D-8C4D-100A762E2662}"/>
              </a:ext>
            </a:extLst>
          </p:cNvPr>
          <p:cNvSpPr/>
          <p:nvPr/>
        </p:nvSpPr>
        <p:spPr>
          <a:xfrm>
            <a:off x="3935760" y="1268760"/>
            <a:ext cx="4320480" cy="1440160"/>
          </a:xfrm>
          <a:prstGeom prst="roundRect">
            <a:avLst/>
          </a:prstGeom>
          <a:solidFill>
            <a:schemeClr val="bg1"/>
          </a:solidFill>
          <a:ln>
            <a:solidFill>
              <a:srgbClr val="1139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>
                <a:ln>
                  <a:noFill/>
                </a:ln>
                <a:solidFill>
                  <a:srgbClr val="1139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?</a:t>
            </a:r>
            <a:endParaRPr kumimoji="0" lang="ko-KR" altLang="en-US" sz="5400" b="0" i="0" u="none" strike="noStrike" kern="1200" cap="none" spc="0" normalizeH="0" baseline="0" noProof="0">
              <a:ln>
                <a:noFill/>
              </a:ln>
              <a:solidFill>
                <a:srgbClr val="11394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1F85D14-DD68-41B8-BCF9-F931E2E66BEB}"/>
              </a:ext>
            </a:extLst>
          </p:cNvPr>
          <p:cNvSpPr/>
          <p:nvPr/>
        </p:nvSpPr>
        <p:spPr>
          <a:xfrm>
            <a:off x="3935760" y="4149081"/>
            <a:ext cx="4320480" cy="1440160"/>
          </a:xfrm>
          <a:prstGeom prst="roundRect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!</a:t>
            </a:r>
            <a:endParaRPr kumimoji="0" lang="ko-KR" altLang="en-US" sz="5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FBB6EA-96A7-48B3-8A1C-ADAB44396D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249" b="26232"/>
          <a:stretch/>
        </p:blipFill>
        <p:spPr>
          <a:xfrm>
            <a:off x="3906349" y="888986"/>
            <a:ext cx="1106215" cy="4813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62AE83-C28C-48CF-80D6-E53C66650C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033" r="10989"/>
          <a:stretch/>
        </p:blipFill>
        <p:spPr>
          <a:xfrm>
            <a:off x="7608168" y="3698221"/>
            <a:ext cx="382035" cy="45086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C9DB82-CF2B-44B4-916F-3B5C99E5A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4D42-67B2-4D3E-B9DF-1C7EE5796DF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81784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811</TotalTime>
  <Words>658</Words>
  <Application>Microsoft Office PowerPoint</Application>
  <PresentationFormat>와이드스크린</PresentationFormat>
  <Paragraphs>222</Paragraphs>
  <Slides>10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HY견고딕</vt:lpstr>
      <vt:lpstr>맑은 고딕</vt:lpstr>
      <vt:lpstr>Arial</vt:lpstr>
      <vt:lpstr>Calibri</vt:lpstr>
      <vt:lpstr>Calibri Light</vt:lpstr>
      <vt:lpstr>1_Office 테마</vt:lpstr>
      <vt:lpstr>은행 입·출금 관리를 위한  JAVA 프로그램 개발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admin</cp:lastModifiedBy>
  <cp:revision>1754</cp:revision>
  <dcterms:created xsi:type="dcterms:W3CDTF">2019-01-17T10:29:08Z</dcterms:created>
  <dcterms:modified xsi:type="dcterms:W3CDTF">2023-07-27T01:17:12Z</dcterms:modified>
  <cp:version/>
</cp:coreProperties>
</file>